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90" r:id="rId23"/>
    <p:sldId id="276" r:id="rId24"/>
    <p:sldId id="277" r:id="rId25"/>
    <p:sldId id="278" r:id="rId26"/>
    <p:sldId id="279" r:id="rId27"/>
    <p:sldId id="291" r:id="rId28"/>
    <p:sldId id="280" r:id="rId29"/>
    <p:sldId id="281" r:id="rId30"/>
    <p:sldId id="282" r:id="rId31"/>
    <p:sldId id="283" r:id="rId32"/>
    <p:sldId id="292" r:id="rId33"/>
    <p:sldId id="284" r:id="rId34"/>
    <p:sldId id="285" r:id="rId35"/>
    <p:sldId id="286" r:id="rId36"/>
    <p:sldId id="287" r:id="rId37"/>
    <p:sldId id="288" r:id="rId38"/>
    <p:sldId id="289" r:id="rId39"/>
    <p:sldId id="293" r:id="rId40"/>
    <p:sldId id="294" r:id="rId41"/>
    <p:sldId id="295" r:id="rId42"/>
    <p:sldId id="297" r:id="rId43"/>
    <p:sldId id="298" r:id="rId44"/>
    <p:sldId id="299" r:id="rId45"/>
    <p:sldId id="300" r:id="rId46"/>
    <p:sldId id="301" r:id="rId47"/>
    <p:sldId id="302" r:id="rId48"/>
    <p:sldId id="303" r:id="rId49"/>
    <p:sldId id="29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46" d="100"/>
          <a:sy n="46" d="100"/>
        </p:scale>
        <p:origin x="7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593BE-53CA-464B-83DA-3E658E4A9880}" type="datetimeFigureOut">
              <a:rPr lang="en-GB" smtClean="0"/>
              <a:t>03/02/2025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D51F8-83C7-4FBE-BCC2-DE0558A7C0C9}" type="slidenum">
              <a:rPr lang="en-GB" smtClean="0"/>
              <a:t>‹#›</a:t>
            </a:fld>
            <a:endParaRPr lang="en-GB"/>
          </a:p>
        </p:txBody>
      </p:sp>
    </p:spTree>
    <p:extLst>
      <p:ext uri="{BB962C8B-B14F-4D97-AF65-F5344CB8AC3E}">
        <p14:creationId xmlns:p14="http://schemas.microsoft.com/office/powerpoint/2010/main" val="3065892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917353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64896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8859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226730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549650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955548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117130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372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506609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59170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709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627928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701280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503512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41071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120848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909475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565303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782396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490543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216789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974216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807738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9981664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351256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422072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864950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15650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4107476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4445361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473960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3369982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3096332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380283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4199647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2039738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18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866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2979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144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931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081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739025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64641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9316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2232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401320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2392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332A063-12B1-4C4F-B6EE-11DD6E553D0B}" type="datetimeFigureOut">
              <a:rPr lang="en-GB" smtClean="0"/>
              <a:t>03/02/2025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07DE2A-6A9F-49E4-8B99-7C710AFCA951}" type="slidenum">
              <a:rPr lang="en-GB" smtClean="0"/>
              <a:t>‹#›</a:t>
            </a:fld>
            <a:endParaRPr lang="en-GB"/>
          </a:p>
        </p:txBody>
      </p:sp>
    </p:spTree>
    <p:extLst>
      <p:ext uri="{BB962C8B-B14F-4D97-AF65-F5344CB8AC3E}">
        <p14:creationId xmlns:p14="http://schemas.microsoft.com/office/powerpoint/2010/main" val="2666118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332A063-12B1-4C4F-B6EE-11DD6E553D0B}" type="datetimeFigureOut">
              <a:rPr lang="en-GB" smtClean="0"/>
              <a:t>03/02/2025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07DE2A-6A9F-49E4-8B99-7C710AFCA951}" type="slidenum">
              <a:rPr lang="en-GB" smtClean="0"/>
              <a:t>‹#›</a:t>
            </a:fld>
            <a:endParaRPr lang="en-GB"/>
          </a:p>
        </p:txBody>
      </p:sp>
    </p:spTree>
    <p:extLst>
      <p:ext uri="{BB962C8B-B14F-4D97-AF65-F5344CB8AC3E}">
        <p14:creationId xmlns:p14="http://schemas.microsoft.com/office/powerpoint/2010/main" val="4055342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332A063-12B1-4C4F-B6EE-11DD6E553D0B}" type="datetimeFigureOut">
              <a:rPr lang="en-GB" smtClean="0"/>
              <a:t>03/02/2025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07DE2A-6A9F-49E4-8B99-7C710AFCA951}" type="slidenum">
              <a:rPr lang="en-GB" smtClean="0"/>
              <a:t>‹#›</a:t>
            </a:fld>
            <a:endParaRPr lang="en-GB"/>
          </a:p>
        </p:txBody>
      </p:sp>
    </p:spTree>
    <p:extLst>
      <p:ext uri="{BB962C8B-B14F-4D97-AF65-F5344CB8AC3E}">
        <p14:creationId xmlns:p14="http://schemas.microsoft.com/office/powerpoint/2010/main" val="1930371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15531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21154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389747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7462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993087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36966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166574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09760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332A063-12B1-4C4F-B6EE-11DD6E553D0B}" type="datetimeFigureOut">
              <a:rPr lang="en-GB" smtClean="0"/>
              <a:t>03/02/2025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07DE2A-6A9F-49E4-8B99-7C710AFCA951}" type="slidenum">
              <a:rPr lang="en-GB" smtClean="0"/>
              <a:t>‹#›</a:t>
            </a:fld>
            <a:endParaRPr lang="en-GB"/>
          </a:p>
        </p:txBody>
      </p:sp>
    </p:spTree>
    <p:extLst>
      <p:ext uri="{BB962C8B-B14F-4D97-AF65-F5344CB8AC3E}">
        <p14:creationId xmlns:p14="http://schemas.microsoft.com/office/powerpoint/2010/main" val="4026102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961649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87616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332A063-12B1-4C4F-B6EE-11DD6E553D0B}" type="datetimeFigureOut">
              <a:rPr lang="en-GB" smtClean="0"/>
              <a:t>03/02/2025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07DE2A-6A9F-49E4-8B99-7C710AFCA951}" type="slidenum">
              <a:rPr lang="en-GB" smtClean="0"/>
              <a:t>‹#›</a:t>
            </a:fld>
            <a:endParaRPr lang="en-GB"/>
          </a:p>
        </p:txBody>
      </p:sp>
    </p:spTree>
    <p:extLst>
      <p:ext uri="{BB962C8B-B14F-4D97-AF65-F5344CB8AC3E}">
        <p14:creationId xmlns:p14="http://schemas.microsoft.com/office/powerpoint/2010/main" val="3594521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332A063-12B1-4C4F-B6EE-11DD6E553D0B}" type="datetimeFigureOut">
              <a:rPr lang="en-GB" smtClean="0"/>
              <a:t>03/02/2025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07DE2A-6A9F-49E4-8B99-7C710AFCA951}" type="slidenum">
              <a:rPr lang="en-GB" smtClean="0"/>
              <a:t>‹#›</a:t>
            </a:fld>
            <a:endParaRPr lang="en-GB"/>
          </a:p>
        </p:txBody>
      </p:sp>
    </p:spTree>
    <p:extLst>
      <p:ext uri="{BB962C8B-B14F-4D97-AF65-F5344CB8AC3E}">
        <p14:creationId xmlns:p14="http://schemas.microsoft.com/office/powerpoint/2010/main" val="2862102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332A063-12B1-4C4F-B6EE-11DD6E553D0B}" type="datetimeFigureOut">
              <a:rPr lang="en-GB" smtClean="0"/>
              <a:t>03/02/2025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C07DE2A-6A9F-49E4-8B99-7C710AFCA951}" type="slidenum">
              <a:rPr lang="en-GB" smtClean="0"/>
              <a:t>‹#›</a:t>
            </a:fld>
            <a:endParaRPr lang="en-GB"/>
          </a:p>
        </p:txBody>
      </p:sp>
    </p:spTree>
    <p:extLst>
      <p:ext uri="{BB962C8B-B14F-4D97-AF65-F5344CB8AC3E}">
        <p14:creationId xmlns:p14="http://schemas.microsoft.com/office/powerpoint/2010/main" val="3697477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332A063-12B1-4C4F-B6EE-11DD6E553D0B}" type="datetimeFigureOut">
              <a:rPr lang="en-GB" smtClean="0"/>
              <a:t>03/02/2025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C07DE2A-6A9F-49E4-8B99-7C710AFCA951}" type="slidenum">
              <a:rPr lang="en-GB" smtClean="0"/>
              <a:t>‹#›</a:t>
            </a:fld>
            <a:endParaRPr lang="en-GB"/>
          </a:p>
        </p:txBody>
      </p:sp>
    </p:spTree>
    <p:extLst>
      <p:ext uri="{BB962C8B-B14F-4D97-AF65-F5344CB8AC3E}">
        <p14:creationId xmlns:p14="http://schemas.microsoft.com/office/powerpoint/2010/main" val="264555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32A063-12B1-4C4F-B6EE-11DD6E553D0B}" type="datetimeFigureOut">
              <a:rPr lang="en-GB" smtClean="0"/>
              <a:t>03/02/2025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C07DE2A-6A9F-49E4-8B99-7C710AFCA951}" type="slidenum">
              <a:rPr lang="en-GB" smtClean="0"/>
              <a:t>‹#›</a:t>
            </a:fld>
            <a:endParaRPr lang="en-GB"/>
          </a:p>
        </p:txBody>
      </p:sp>
    </p:spTree>
    <p:extLst>
      <p:ext uri="{BB962C8B-B14F-4D97-AF65-F5344CB8AC3E}">
        <p14:creationId xmlns:p14="http://schemas.microsoft.com/office/powerpoint/2010/main" val="1445358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332A063-12B1-4C4F-B6EE-11DD6E553D0B}" type="datetimeFigureOut">
              <a:rPr lang="en-GB" smtClean="0"/>
              <a:t>03/02/2025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07DE2A-6A9F-49E4-8B99-7C710AFCA951}" type="slidenum">
              <a:rPr lang="en-GB" smtClean="0"/>
              <a:t>‹#›</a:t>
            </a:fld>
            <a:endParaRPr lang="en-GB"/>
          </a:p>
        </p:txBody>
      </p:sp>
    </p:spTree>
    <p:extLst>
      <p:ext uri="{BB962C8B-B14F-4D97-AF65-F5344CB8AC3E}">
        <p14:creationId xmlns:p14="http://schemas.microsoft.com/office/powerpoint/2010/main" val="2983454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332A063-12B1-4C4F-B6EE-11DD6E553D0B}" type="datetimeFigureOut">
              <a:rPr lang="en-GB" smtClean="0"/>
              <a:t>03/02/2025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07DE2A-6A9F-49E4-8B99-7C710AFCA951}" type="slidenum">
              <a:rPr lang="en-GB" smtClean="0"/>
              <a:t>‹#›</a:t>
            </a:fld>
            <a:endParaRPr lang="en-GB"/>
          </a:p>
        </p:txBody>
      </p:sp>
    </p:spTree>
    <p:extLst>
      <p:ext uri="{BB962C8B-B14F-4D97-AF65-F5344CB8AC3E}">
        <p14:creationId xmlns:p14="http://schemas.microsoft.com/office/powerpoint/2010/main" val="3191108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2A063-12B1-4C4F-B6EE-11DD6E553D0B}" type="datetimeFigureOut">
              <a:rPr lang="en-GB" smtClean="0"/>
              <a:t>03/02/2025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7DE2A-6A9F-49E4-8B99-7C710AFCA951}" type="slidenum">
              <a:rPr lang="en-GB" smtClean="0"/>
              <a:t>‹#›</a:t>
            </a:fld>
            <a:endParaRPr lang="en-GB"/>
          </a:p>
        </p:txBody>
      </p:sp>
    </p:spTree>
    <p:extLst>
      <p:ext uri="{BB962C8B-B14F-4D97-AF65-F5344CB8AC3E}">
        <p14:creationId xmlns:p14="http://schemas.microsoft.com/office/powerpoint/2010/main" val="1336435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645242"/>
      </p:ext>
    </p:extLst>
  </p:cSld>
  <p:clrMap bg1="lt1" tx1="dk1" bg2="lt2" tx2="dk2" accent1="accent1" accent2="accent2" accent3="accent3" accent4="accent4" accent5="accent5" accent6="accent6" hlink="hlink" folHlink="folHlink"/>
  <p:sldLayoutIdLst>
    <p:sldLayoutId id="2147483670" r:id="rId1"/>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70104" y="1927225"/>
            <a:ext cx="6223794" cy="1173361"/>
          </a:xfrm>
          <a:prstGeom prst="rect">
            <a:avLst/>
          </a:prstGeom>
          <a:noFill/>
          <a:ln/>
        </p:spPr>
        <p:txBody>
          <a:bodyPr wrap="squar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FLAPPY BIRD: </a:t>
            </a:r>
            <a:r>
              <a:rPr lang="en-US" sz="3667" kern="0" spc="-74" dirty="0">
                <a:solidFill>
                  <a:srgbClr val="D73AD7"/>
                </a:solidFill>
                <a:latin typeface="AA Sameer Asmaak" panose="02000506000000020003" pitchFamily="2" charset="-78"/>
                <a:ea typeface="Source Serif Pro Semi Bold" pitchFamily="34" charset="-122"/>
                <a:cs typeface="AA Sameer Asmaak" panose="02000506000000020003" pitchFamily="2" charset="-78"/>
              </a:rPr>
              <a:t>A </a:t>
            </a: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DIVE  INTO GAME DEVELOPMENT USING PYGAME</a:t>
            </a:r>
            <a:endParaRPr lang="en-US" sz="3667" dirty="0">
              <a:latin typeface="AA Sameer Asmaak" panose="02000506000000020003" pitchFamily="2" charset="-78"/>
              <a:cs typeface="AA Sameer Asmaak" panose="02000506000000020003" pitchFamily="2" charset="-78"/>
            </a:endParaRPr>
          </a:p>
        </p:txBody>
      </p:sp>
      <p:sp>
        <p:nvSpPr>
          <p:cNvPr id="4" name="Text 1"/>
          <p:cNvSpPr/>
          <p:nvPr/>
        </p:nvSpPr>
        <p:spPr>
          <a:xfrm>
            <a:off x="5270104" y="3399731"/>
            <a:ext cx="6223794" cy="957560"/>
          </a:xfrm>
          <a:prstGeom prst="rect">
            <a:avLst/>
          </a:prstGeom>
          <a:noFill/>
          <a:ln/>
        </p:spPr>
        <p:txBody>
          <a:bodyPr wrap="square" lIns="0" tIns="0" rIns="0" bIns="0" rtlCol="0" anchor="t"/>
          <a:lstStyle/>
          <a:p>
            <a:pPr algn="r">
              <a:lnSpc>
                <a:spcPts val="2500"/>
              </a:lnSpc>
            </a:pPr>
            <a:endParaRPr lang="en-US" sz="2800" dirty="0" smtClean="0">
              <a:latin typeface="+mj-lt"/>
            </a:endParaRPr>
          </a:p>
          <a:p>
            <a:pPr algn="r">
              <a:lnSpc>
                <a:spcPts val="2500"/>
              </a:lnSpc>
            </a:pPr>
            <a:endParaRPr lang="en-US" sz="2800" dirty="0">
              <a:latin typeface="+mj-lt"/>
            </a:endParaRPr>
          </a:p>
          <a:p>
            <a:pPr algn="r">
              <a:lnSpc>
                <a:spcPts val="2500"/>
              </a:lnSpc>
            </a:pPr>
            <a:endParaRPr lang="en-US" sz="2800" dirty="0" smtClean="0">
              <a:latin typeface="+mj-lt"/>
            </a:endParaRPr>
          </a:p>
          <a:p>
            <a:pPr algn="r">
              <a:lnSpc>
                <a:spcPts val="2500"/>
              </a:lnSpc>
            </a:pPr>
            <a:endParaRPr lang="en-US" sz="2800" dirty="0">
              <a:latin typeface="+mj-lt"/>
            </a:endParaRPr>
          </a:p>
          <a:p>
            <a:pPr algn="r">
              <a:lnSpc>
                <a:spcPts val="2500"/>
              </a:lnSpc>
            </a:pPr>
            <a:r>
              <a:rPr lang="en-US" sz="2800" dirty="0" smtClean="0">
                <a:solidFill>
                  <a:schemeClr val="accent1">
                    <a:lumMod val="75000"/>
                  </a:schemeClr>
                </a:solidFill>
                <a:latin typeface="+mj-lt"/>
              </a:rPr>
              <a:t>Group Members</a:t>
            </a:r>
          </a:p>
          <a:p>
            <a:pPr algn="r">
              <a:lnSpc>
                <a:spcPts val="2500"/>
              </a:lnSpc>
            </a:pPr>
            <a:r>
              <a:rPr lang="en-US" sz="2800" dirty="0" err="1" smtClean="0">
                <a:solidFill>
                  <a:schemeClr val="accent1">
                    <a:lumMod val="75000"/>
                  </a:schemeClr>
                </a:solidFill>
                <a:latin typeface="+mj-lt"/>
              </a:rPr>
              <a:t>Rahma</a:t>
            </a:r>
            <a:r>
              <a:rPr lang="en-US" sz="2800" dirty="0" smtClean="0">
                <a:solidFill>
                  <a:schemeClr val="accent1">
                    <a:lumMod val="75000"/>
                  </a:schemeClr>
                </a:solidFill>
                <a:latin typeface="+mj-lt"/>
              </a:rPr>
              <a:t> </a:t>
            </a:r>
            <a:r>
              <a:rPr lang="en-US" sz="2800" dirty="0" err="1" smtClean="0">
                <a:solidFill>
                  <a:schemeClr val="accent1">
                    <a:lumMod val="75000"/>
                  </a:schemeClr>
                </a:solidFill>
                <a:latin typeface="+mj-lt"/>
              </a:rPr>
              <a:t>Taieb</a:t>
            </a:r>
            <a:r>
              <a:rPr lang="en-US" sz="2800" dirty="0" smtClean="0">
                <a:solidFill>
                  <a:schemeClr val="accent1">
                    <a:lumMod val="75000"/>
                  </a:schemeClr>
                </a:solidFill>
                <a:latin typeface="+mj-lt"/>
              </a:rPr>
              <a:t> 23pwcse2291</a:t>
            </a:r>
          </a:p>
          <a:p>
            <a:pPr algn="r">
              <a:lnSpc>
                <a:spcPts val="2500"/>
              </a:lnSpc>
            </a:pPr>
            <a:r>
              <a:rPr lang="en-US" sz="2800" dirty="0" err="1" smtClean="0">
                <a:solidFill>
                  <a:schemeClr val="accent1">
                    <a:lumMod val="75000"/>
                  </a:schemeClr>
                </a:solidFill>
                <a:latin typeface="+mj-lt"/>
              </a:rPr>
              <a:t>Marwa</a:t>
            </a:r>
            <a:r>
              <a:rPr lang="en-US" sz="2800" dirty="0" smtClean="0">
                <a:solidFill>
                  <a:schemeClr val="accent1">
                    <a:lumMod val="75000"/>
                  </a:schemeClr>
                </a:solidFill>
                <a:latin typeface="+mj-lt"/>
              </a:rPr>
              <a:t> </a:t>
            </a:r>
            <a:r>
              <a:rPr lang="en-US" sz="2800" dirty="0" err="1" smtClean="0">
                <a:solidFill>
                  <a:schemeClr val="accent1">
                    <a:lumMod val="75000"/>
                  </a:schemeClr>
                </a:solidFill>
                <a:latin typeface="+mj-lt"/>
              </a:rPr>
              <a:t>Rafique</a:t>
            </a:r>
            <a:r>
              <a:rPr lang="en-US" sz="2800" dirty="0" smtClean="0">
                <a:solidFill>
                  <a:schemeClr val="accent1">
                    <a:lumMod val="75000"/>
                  </a:schemeClr>
                </a:solidFill>
                <a:latin typeface="+mj-lt"/>
              </a:rPr>
              <a:t> 23pwcse2304</a:t>
            </a:r>
          </a:p>
          <a:p>
            <a:pPr algn="r">
              <a:lnSpc>
                <a:spcPts val="2500"/>
              </a:lnSpc>
            </a:pPr>
            <a:r>
              <a:rPr lang="en-US" sz="2800" dirty="0" smtClean="0">
                <a:solidFill>
                  <a:schemeClr val="accent1">
                    <a:lumMod val="75000"/>
                  </a:schemeClr>
                </a:solidFill>
                <a:latin typeface="+mj-lt"/>
              </a:rPr>
              <a:t>Fatima </a:t>
            </a:r>
            <a:r>
              <a:rPr lang="en-US" sz="2800" dirty="0" err="1" smtClean="0">
                <a:solidFill>
                  <a:schemeClr val="accent1">
                    <a:lumMod val="75000"/>
                  </a:schemeClr>
                </a:solidFill>
                <a:latin typeface="+mj-lt"/>
              </a:rPr>
              <a:t>Innayat</a:t>
            </a:r>
            <a:r>
              <a:rPr lang="en-US" sz="2800" dirty="0" smtClean="0">
                <a:solidFill>
                  <a:schemeClr val="accent1">
                    <a:lumMod val="75000"/>
                  </a:schemeClr>
                </a:solidFill>
                <a:latin typeface="+mj-lt"/>
              </a:rPr>
              <a:t> 23pwcse2266</a:t>
            </a:r>
            <a:endParaRPr lang="en-US" sz="2800" dirty="0">
              <a:solidFill>
                <a:schemeClr val="accent1">
                  <a:lumMod val="75000"/>
                </a:schemeClr>
              </a:solidFill>
              <a:latin typeface="+mj-lt"/>
            </a:endParaRPr>
          </a:p>
        </p:txBody>
      </p:sp>
      <p:sp>
        <p:nvSpPr>
          <p:cNvPr id="5" name="Shape 2"/>
          <p:cNvSpPr/>
          <p:nvPr/>
        </p:nvSpPr>
        <p:spPr>
          <a:xfrm>
            <a:off x="5270104" y="4596507"/>
            <a:ext cx="319088" cy="319088"/>
          </a:xfrm>
          <a:prstGeom prst="roundRect">
            <a:avLst>
              <a:gd name="adj" fmla="val 23878209"/>
            </a:avLst>
          </a:prstGeom>
          <a:noFill/>
          <a:ln w="7620">
            <a:solidFill>
              <a:srgbClr val="FFFFFF"/>
            </a:solidFill>
            <a:prstDash val="solid"/>
          </a:ln>
        </p:spPr>
      </p:sp>
      <p:sp>
        <p:nvSpPr>
          <p:cNvPr id="7" name="Text 3"/>
          <p:cNvSpPr/>
          <p:nvPr/>
        </p:nvSpPr>
        <p:spPr>
          <a:xfrm>
            <a:off x="5688906" y="4581624"/>
            <a:ext cx="883344" cy="349052"/>
          </a:xfrm>
          <a:prstGeom prst="rect">
            <a:avLst/>
          </a:prstGeom>
          <a:noFill/>
          <a:ln/>
        </p:spPr>
        <p:txBody>
          <a:bodyPr wrap="none" lIns="0" tIns="0" rIns="0" bIns="0" rtlCol="0" anchor="t"/>
          <a:lstStyle/>
          <a:p>
            <a:pPr>
              <a:lnSpc>
                <a:spcPts val="2708"/>
              </a:lnSpc>
            </a:pPr>
            <a:endParaRPr lang="en-US" sz="1958" dirty="0"/>
          </a:p>
        </p:txBody>
      </p:sp>
    </p:spTree>
    <p:extLst>
      <p:ext uri="{BB962C8B-B14F-4D97-AF65-F5344CB8AC3E}">
        <p14:creationId xmlns:p14="http://schemas.microsoft.com/office/powerpoint/2010/main" val="168619304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911846"/>
            <a:ext cx="4693742" cy="586681"/>
          </a:xfrm>
          <a:prstGeom prst="rect">
            <a:avLst/>
          </a:prstGeom>
          <a:noFill/>
          <a:ln/>
        </p:spPr>
        <p:txBody>
          <a:bodyPr wrap="none" lIns="0" tIns="0" rIns="0" bIns="0" rtlCol="0" anchor="t"/>
          <a:lstStyle/>
          <a:p>
            <a:pPr>
              <a:lnSpc>
                <a:spcPts val="4583"/>
              </a:lnSpc>
            </a:pPr>
            <a:r>
              <a:rPr lang="en-US" sz="3667" kern="0" spc="-74" dirty="0">
                <a:solidFill>
                  <a:srgbClr val="D73AD7"/>
                </a:solidFill>
                <a:latin typeface="AA Sameer Asmaak" panose="02000506000000020003" pitchFamily="2" charset="-78"/>
                <a:ea typeface="Source Serif Pro Semi Bold" pitchFamily="34" charset="-122"/>
                <a:cs typeface="AA Sameer Asmaak" panose="02000506000000020003" pitchFamily="2" charset="-78"/>
              </a:rPr>
              <a:t>OOP: A </a:t>
            </a: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PARADIGM SHIFT</a:t>
            </a:r>
            <a:endParaRPr lang="en-US" sz="3667" dirty="0">
              <a:latin typeface="AA Sameer Asmaak" panose="02000506000000020003" pitchFamily="2" charset="-78"/>
              <a:cs typeface="AA Sameer Asmaak" panose="02000506000000020003" pitchFamily="2" charset="-78"/>
            </a:endParaRPr>
          </a:p>
        </p:txBody>
      </p:sp>
      <p:sp>
        <p:nvSpPr>
          <p:cNvPr id="3" name="Text 1"/>
          <p:cNvSpPr/>
          <p:nvPr/>
        </p:nvSpPr>
        <p:spPr>
          <a:xfrm>
            <a:off x="698104" y="2997101"/>
            <a:ext cx="2346821" cy="293291"/>
          </a:xfrm>
          <a:prstGeom prst="rect">
            <a:avLst/>
          </a:prstGeom>
          <a:noFill/>
          <a:ln/>
        </p:spPr>
        <p:txBody>
          <a:bodyPr wrap="none" lIns="0" tIns="0" rIns="0" bIns="0" rtlCol="0" anchor="t"/>
          <a:lstStyle/>
          <a:p>
            <a:pPr>
              <a:lnSpc>
                <a:spcPts val="2292"/>
              </a:lnSpc>
            </a:pPr>
            <a:r>
              <a:rPr lang="en-US" sz="2000" kern="0" spc="-37" dirty="0">
                <a:solidFill>
                  <a:srgbClr val="D73AD7"/>
                </a:solidFill>
                <a:latin typeface="Source Serif Pro Semi Bold" pitchFamily="34" charset="0"/>
                <a:ea typeface="Source Serif Pro Semi Bold" pitchFamily="34" charset="-122"/>
                <a:cs typeface="Source Serif Pro Semi Bold" pitchFamily="34" charset="-120"/>
              </a:rPr>
              <a:t>Data Abstraction</a:t>
            </a:r>
            <a:endParaRPr lang="en-US" sz="2000" dirty="0"/>
          </a:p>
        </p:txBody>
      </p:sp>
      <p:sp>
        <p:nvSpPr>
          <p:cNvPr id="4" name="Text 2"/>
          <p:cNvSpPr/>
          <p:nvPr/>
        </p:nvSpPr>
        <p:spPr>
          <a:xfrm>
            <a:off x="698104" y="3489821"/>
            <a:ext cx="5154613"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OOP focuses on representing data as objects, encapsulating data and behavior within a single unit. This promotes modularity and reduces code complexity.</a:t>
            </a:r>
            <a:endParaRPr lang="en-US" dirty="0"/>
          </a:p>
        </p:txBody>
      </p:sp>
      <p:sp>
        <p:nvSpPr>
          <p:cNvPr id="5" name="Text 3"/>
          <p:cNvSpPr/>
          <p:nvPr/>
        </p:nvSpPr>
        <p:spPr>
          <a:xfrm>
            <a:off x="6345635" y="2997101"/>
            <a:ext cx="2346821" cy="293291"/>
          </a:xfrm>
          <a:prstGeom prst="rect">
            <a:avLst/>
          </a:prstGeom>
          <a:noFill/>
          <a:ln/>
        </p:spPr>
        <p:txBody>
          <a:bodyPr wrap="none" lIns="0" tIns="0" rIns="0" bIns="0" rtlCol="0" anchor="t"/>
          <a:lstStyle/>
          <a:p>
            <a:pPr>
              <a:lnSpc>
                <a:spcPts val="2292"/>
              </a:lnSpc>
            </a:pPr>
            <a:r>
              <a:rPr lang="en-US" sz="2000" kern="0" spc="-37" dirty="0">
                <a:solidFill>
                  <a:srgbClr val="D73AD7"/>
                </a:solidFill>
                <a:latin typeface="Source Serif Pro Semi Bold" pitchFamily="34" charset="0"/>
                <a:ea typeface="Source Serif Pro Semi Bold" pitchFamily="34" charset="-122"/>
                <a:cs typeface="Source Serif Pro Semi Bold" pitchFamily="34" charset="-120"/>
              </a:rPr>
              <a:t>Code Reusability</a:t>
            </a:r>
            <a:endParaRPr lang="en-US" sz="2000" dirty="0"/>
          </a:p>
        </p:txBody>
      </p:sp>
      <p:sp>
        <p:nvSpPr>
          <p:cNvPr id="6" name="Text 4"/>
          <p:cNvSpPr/>
          <p:nvPr/>
        </p:nvSpPr>
        <p:spPr>
          <a:xfrm>
            <a:off x="6345634" y="3489821"/>
            <a:ext cx="5154613" cy="1276747"/>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Classes serve as blueprints for creating objects, allowing for the creation of multiple instances with shared characteristics and behaviors. This reduces code duplication and promotes maintainability.</a:t>
            </a:r>
            <a:endParaRPr lang="en-US" dirty="0"/>
          </a:p>
        </p:txBody>
      </p:sp>
    </p:spTree>
    <p:extLst>
      <p:ext uri="{BB962C8B-B14F-4D97-AF65-F5344CB8AC3E}">
        <p14:creationId xmlns:p14="http://schemas.microsoft.com/office/powerpoint/2010/main" val="3595279831"/>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104305"/>
            <a:ext cx="5769173"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CLASSES: THE BUILDING BLOCKS</a:t>
            </a:r>
            <a:endParaRPr lang="en-US" sz="3667" dirty="0">
              <a:latin typeface="AA Sameer Asmaak" panose="02000506000000020003" pitchFamily="2" charset="-78"/>
              <a:cs typeface="AA Sameer Asmaak" panose="02000506000000020003" pitchFamily="2" charset="-78"/>
            </a:endParaRPr>
          </a:p>
        </p:txBody>
      </p:sp>
      <p:sp>
        <p:nvSpPr>
          <p:cNvPr id="4" name="Shape 1"/>
          <p:cNvSpPr/>
          <p:nvPr/>
        </p:nvSpPr>
        <p:spPr>
          <a:xfrm>
            <a:off x="698103" y="1990130"/>
            <a:ext cx="3012182" cy="2181027"/>
          </a:xfrm>
          <a:prstGeom prst="roundRect">
            <a:avLst>
              <a:gd name="adj" fmla="val 3987"/>
            </a:avLst>
          </a:prstGeom>
          <a:solidFill>
            <a:srgbClr val="F4D4F7"/>
          </a:solidFill>
          <a:ln w="7620">
            <a:solidFill>
              <a:srgbClr val="DABADD"/>
            </a:solidFill>
            <a:prstDash val="solid"/>
          </a:ln>
        </p:spPr>
      </p:sp>
      <p:sp>
        <p:nvSpPr>
          <p:cNvPr id="5" name="Text 2"/>
          <p:cNvSpPr/>
          <p:nvPr/>
        </p:nvSpPr>
        <p:spPr>
          <a:xfrm>
            <a:off x="903883" y="2195910"/>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Bird Class</a:t>
            </a:r>
            <a:endParaRPr lang="en-US" sz="2000" dirty="0"/>
          </a:p>
        </p:txBody>
      </p:sp>
      <p:sp>
        <p:nvSpPr>
          <p:cNvPr id="6" name="Text 3"/>
          <p:cNvSpPr/>
          <p:nvPr/>
        </p:nvSpPr>
        <p:spPr>
          <a:xfrm>
            <a:off x="903883" y="2608857"/>
            <a:ext cx="2600623" cy="1276747"/>
          </a:xfrm>
          <a:prstGeom prst="rect">
            <a:avLst/>
          </a:prstGeom>
          <a:noFill/>
          <a:ln/>
        </p:spPr>
        <p:txBody>
          <a:bodyPr wrap="square" lIns="0" tIns="0" rIns="0" bIns="0" rtlCol="0" anchor="t"/>
          <a:lstStyle/>
          <a:p>
            <a:pPr>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Represents the bird, encapsulating its attributes (position, velocity) and methods (flap, update).</a:t>
            </a:r>
            <a:endParaRPr lang="en-US" dirty="0"/>
          </a:p>
        </p:txBody>
      </p:sp>
      <p:sp>
        <p:nvSpPr>
          <p:cNvPr id="7" name="Shape 4"/>
          <p:cNvSpPr/>
          <p:nvPr/>
        </p:nvSpPr>
        <p:spPr>
          <a:xfrm>
            <a:off x="3909715" y="1990130"/>
            <a:ext cx="3012182" cy="2181027"/>
          </a:xfrm>
          <a:prstGeom prst="roundRect">
            <a:avLst>
              <a:gd name="adj" fmla="val 3987"/>
            </a:avLst>
          </a:prstGeom>
          <a:solidFill>
            <a:srgbClr val="F4D4F7"/>
          </a:solidFill>
          <a:ln w="7620">
            <a:solidFill>
              <a:srgbClr val="DABADD"/>
            </a:solidFill>
            <a:prstDash val="solid"/>
          </a:ln>
        </p:spPr>
      </p:sp>
      <p:sp>
        <p:nvSpPr>
          <p:cNvPr id="8" name="Text 5"/>
          <p:cNvSpPr/>
          <p:nvPr/>
        </p:nvSpPr>
        <p:spPr>
          <a:xfrm>
            <a:off x="4115495" y="2195910"/>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Pipe Class</a:t>
            </a:r>
            <a:endParaRPr lang="en-US" sz="2000" dirty="0"/>
          </a:p>
        </p:txBody>
      </p:sp>
      <p:sp>
        <p:nvSpPr>
          <p:cNvPr id="9" name="Text 6"/>
          <p:cNvSpPr/>
          <p:nvPr/>
        </p:nvSpPr>
        <p:spPr>
          <a:xfrm>
            <a:off x="4115494" y="2608857"/>
            <a:ext cx="2600623" cy="1276747"/>
          </a:xfrm>
          <a:prstGeom prst="rect">
            <a:avLst/>
          </a:prstGeom>
          <a:noFill/>
          <a:ln/>
        </p:spPr>
        <p:txBody>
          <a:bodyPr wrap="square" lIns="0" tIns="0" rIns="0" bIns="0" rtlCol="0" anchor="t"/>
          <a:lstStyle/>
          <a:p>
            <a:pPr>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Represents a pipe, encapsulating its attributes (position, gap) and methods (draw, update).</a:t>
            </a:r>
            <a:endParaRPr lang="en-US" dirty="0"/>
          </a:p>
        </p:txBody>
      </p:sp>
      <p:sp>
        <p:nvSpPr>
          <p:cNvPr id="10" name="Shape 7"/>
          <p:cNvSpPr/>
          <p:nvPr/>
        </p:nvSpPr>
        <p:spPr>
          <a:xfrm>
            <a:off x="698104" y="4290814"/>
            <a:ext cx="6223794" cy="1462882"/>
          </a:xfrm>
          <a:prstGeom prst="roundRect">
            <a:avLst>
              <a:gd name="adj" fmla="val 5727"/>
            </a:avLst>
          </a:prstGeom>
          <a:solidFill>
            <a:srgbClr val="F4D4F7"/>
          </a:solidFill>
          <a:ln w="7620">
            <a:solidFill>
              <a:srgbClr val="DABADD"/>
            </a:solidFill>
            <a:prstDash val="solid"/>
          </a:ln>
        </p:spPr>
      </p:sp>
      <p:sp>
        <p:nvSpPr>
          <p:cNvPr id="11" name="Text 8"/>
          <p:cNvSpPr/>
          <p:nvPr/>
        </p:nvSpPr>
        <p:spPr>
          <a:xfrm>
            <a:off x="903883" y="4496595"/>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Game Class</a:t>
            </a:r>
            <a:endParaRPr lang="en-US" sz="2000" dirty="0"/>
          </a:p>
        </p:txBody>
      </p:sp>
      <p:sp>
        <p:nvSpPr>
          <p:cNvPr id="12" name="Text 9"/>
          <p:cNvSpPr/>
          <p:nvPr/>
        </p:nvSpPr>
        <p:spPr>
          <a:xfrm>
            <a:off x="903883" y="4909543"/>
            <a:ext cx="5812234" cy="638373"/>
          </a:xfrm>
          <a:prstGeom prst="rect">
            <a:avLst/>
          </a:prstGeom>
          <a:noFill/>
          <a:ln/>
        </p:spPr>
        <p:txBody>
          <a:bodyPr wrap="square" lIns="0" tIns="0" rIns="0" bIns="0" rtlCol="0" anchor="t"/>
          <a:lstStyle/>
          <a:p>
            <a:pPr>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Represents the overall game, managing game logic, rendering, and user interaction.</a:t>
            </a:r>
            <a:endParaRPr lang="en-US" dirty="0"/>
          </a:p>
        </p:txBody>
      </p:sp>
    </p:spTree>
    <p:extLst>
      <p:ext uri="{BB962C8B-B14F-4D97-AF65-F5344CB8AC3E}">
        <p14:creationId xmlns:p14="http://schemas.microsoft.com/office/powerpoint/2010/main" val="117093582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3" y="2075955"/>
            <a:ext cx="5793085"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OBJECTS: INSTANCES OF CLASSES</a:t>
            </a:r>
            <a:endParaRPr lang="en-US" sz="3667" dirty="0">
              <a:latin typeface="AA Sameer Asmaak" panose="02000506000000020003" pitchFamily="2" charset="-78"/>
              <a:cs typeface="AA Sameer Asmaak" panose="02000506000000020003" pitchFamily="2" charset="-78"/>
            </a:endParaRPr>
          </a:p>
        </p:txBody>
      </p:sp>
      <p:sp>
        <p:nvSpPr>
          <p:cNvPr id="4" name="Text 1"/>
          <p:cNvSpPr/>
          <p:nvPr/>
        </p:nvSpPr>
        <p:spPr>
          <a:xfrm>
            <a:off x="698104" y="2961779"/>
            <a:ext cx="6223794"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Objects are created from classes, representing specific instances of the class. For example, the game creates multiple pipe objects, each with its own unique position and gap.</a:t>
            </a:r>
            <a:endParaRPr lang="en-US" dirty="0"/>
          </a:p>
        </p:txBody>
      </p:sp>
      <p:sp>
        <p:nvSpPr>
          <p:cNvPr id="5" name="Text 2"/>
          <p:cNvSpPr/>
          <p:nvPr/>
        </p:nvSpPr>
        <p:spPr>
          <a:xfrm>
            <a:off x="698104" y="4143673"/>
            <a:ext cx="6223794" cy="638373"/>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This allows for dynamic game elements, where each pipe object can move independently, creating a challenging and engaging gameplay experience.</a:t>
            </a:r>
            <a:endParaRPr lang="en-US" dirty="0"/>
          </a:p>
        </p:txBody>
      </p:sp>
    </p:spTree>
    <p:extLst>
      <p:ext uri="{BB962C8B-B14F-4D97-AF65-F5344CB8AC3E}">
        <p14:creationId xmlns:p14="http://schemas.microsoft.com/office/powerpoint/2010/main" val="16046047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782565"/>
            <a:ext cx="6223794" cy="1173361"/>
          </a:xfrm>
          <a:prstGeom prst="rect">
            <a:avLst/>
          </a:prstGeom>
          <a:noFill/>
          <a:ln/>
        </p:spPr>
        <p:txBody>
          <a:bodyPr wrap="squar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INHERITANCE: BUILDING UPON EXISTING CODE</a:t>
            </a:r>
            <a:endParaRPr lang="en-US" sz="3667" dirty="0">
              <a:latin typeface="AA Sameer Asmaak" panose="02000506000000020003" pitchFamily="2" charset="-78"/>
              <a:cs typeface="AA Sameer Asmaak" panose="02000506000000020003" pitchFamily="2" charset="-78"/>
            </a:endParaRPr>
          </a:p>
        </p:txBody>
      </p:sp>
      <p:sp>
        <p:nvSpPr>
          <p:cNvPr id="4" name="Text 1"/>
          <p:cNvSpPr/>
          <p:nvPr/>
        </p:nvSpPr>
        <p:spPr>
          <a:xfrm>
            <a:off x="698104" y="3255069"/>
            <a:ext cx="6223794"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Inheritance allows for creating new classes that inherit properties and methods from existing classes. This promotes code reuse and reduces redundancy.</a:t>
            </a:r>
            <a:endParaRPr lang="en-US" dirty="0"/>
          </a:p>
        </p:txBody>
      </p:sp>
      <p:sp>
        <p:nvSpPr>
          <p:cNvPr id="5" name="Text 2"/>
          <p:cNvSpPr/>
          <p:nvPr/>
        </p:nvSpPr>
        <p:spPr>
          <a:xfrm>
            <a:off x="698104" y="4436964"/>
            <a:ext cx="6223794" cy="638373"/>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For example, a "PowerUpPipe" class could inherit from the "Pipe" class, adding additional functionality like granting the bird temporary invincibility</a:t>
            </a:r>
            <a:r>
              <a:rPr lang="en-US" sz="1542" kern="0" spc="-32" dirty="0">
                <a:solidFill>
                  <a:srgbClr val="272525"/>
                </a:solidFill>
                <a:latin typeface="Source Sans Pro" pitchFamily="34" charset="0"/>
                <a:ea typeface="Source Sans Pro" pitchFamily="34" charset="-122"/>
                <a:cs typeface="Source Sans Pro" pitchFamily="34" charset="-120"/>
              </a:rPr>
              <a:t>.</a:t>
            </a:r>
            <a:endParaRPr lang="en-US" sz="1542" dirty="0"/>
          </a:p>
        </p:txBody>
      </p:sp>
    </p:spTree>
    <p:extLst>
      <p:ext uri="{BB962C8B-B14F-4D97-AF65-F5344CB8AC3E}">
        <p14:creationId xmlns:p14="http://schemas.microsoft.com/office/powerpoint/2010/main" val="13348053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623020"/>
            <a:ext cx="6223794" cy="1173361"/>
          </a:xfrm>
          <a:prstGeom prst="rect">
            <a:avLst/>
          </a:prstGeom>
          <a:noFill/>
          <a:ln/>
        </p:spPr>
        <p:txBody>
          <a:bodyPr wrap="squar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POLYMORPHISM: ONE METHOD, MULTIPLE FORMS</a:t>
            </a:r>
            <a:endParaRPr lang="en-US" sz="3667" dirty="0">
              <a:latin typeface="AA Sameer Asmaak" panose="02000506000000020003" pitchFamily="2" charset="-78"/>
              <a:cs typeface="AA Sameer Asmaak" panose="02000506000000020003" pitchFamily="2" charset="-78"/>
            </a:endParaRPr>
          </a:p>
        </p:txBody>
      </p:sp>
      <p:sp>
        <p:nvSpPr>
          <p:cNvPr id="4" name="Text 1"/>
          <p:cNvSpPr/>
          <p:nvPr/>
        </p:nvSpPr>
        <p:spPr>
          <a:xfrm>
            <a:off x="698104" y="3095526"/>
            <a:ext cx="6223794"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Polymorphism allows objects of different classes to respond to the same method call in their own unique ways. This promotes flexibility and adaptability in code.</a:t>
            </a:r>
            <a:endParaRPr lang="en-US" dirty="0"/>
          </a:p>
        </p:txBody>
      </p:sp>
      <p:sp>
        <p:nvSpPr>
          <p:cNvPr id="5" name="Text 2"/>
          <p:cNvSpPr/>
          <p:nvPr/>
        </p:nvSpPr>
        <p:spPr>
          <a:xfrm>
            <a:off x="698104" y="4277419"/>
            <a:ext cx="6223794"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For example, the "update" method could be called on both the "Bird" and "Pipe" objects, but each object would update its position and behavior differently.</a:t>
            </a:r>
            <a:endParaRPr lang="en-US" dirty="0"/>
          </a:p>
        </p:txBody>
      </p:sp>
    </p:spTree>
    <p:extLst>
      <p:ext uri="{BB962C8B-B14F-4D97-AF65-F5344CB8AC3E}">
        <p14:creationId xmlns:p14="http://schemas.microsoft.com/office/powerpoint/2010/main" val="31535528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623020"/>
            <a:ext cx="6223794" cy="1173361"/>
          </a:xfrm>
          <a:prstGeom prst="rect">
            <a:avLst/>
          </a:prstGeom>
          <a:noFill/>
          <a:ln/>
        </p:spPr>
        <p:txBody>
          <a:bodyPr wrap="squar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ENCAPSULATION: PROTECTING DATA</a:t>
            </a:r>
            <a:endParaRPr lang="en-US" sz="3667" dirty="0">
              <a:latin typeface="AA Sameer Asmaak" panose="02000506000000020003" pitchFamily="2" charset="-78"/>
              <a:cs typeface="AA Sameer Asmaak" panose="02000506000000020003" pitchFamily="2" charset="-78"/>
            </a:endParaRPr>
          </a:p>
        </p:txBody>
      </p:sp>
      <p:sp>
        <p:nvSpPr>
          <p:cNvPr id="4" name="Text 1"/>
          <p:cNvSpPr/>
          <p:nvPr/>
        </p:nvSpPr>
        <p:spPr>
          <a:xfrm>
            <a:off x="698104" y="3095526"/>
            <a:ext cx="6223794"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Encapsulation hides internal data and implementation details of a class, exposing only necessary methods for interaction. </a:t>
            </a:r>
            <a:r>
              <a:rPr lang="en-US" kern="0" spc="-32" dirty="0">
                <a:solidFill>
                  <a:srgbClr val="272525"/>
                </a:solidFill>
                <a:latin typeface="Source Sans Pro" pitchFamily="34" charset="0"/>
                <a:ea typeface="Source Sans Pro" pitchFamily="34" charset="-122"/>
                <a:cs typeface="Source Sans Pro" pitchFamily="34" charset="-120"/>
              </a:rPr>
              <a:t>This promotes data integrity and reduces the risk of unintended modifications</a:t>
            </a:r>
            <a:r>
              <a:rPr lang="en-US" kern="0" spc="-32" dirty="0" smtClean="0">
                <a:solidFill>
                  <a:srgbClr val="272525"/>
                </a:solidFill>
                <a:latin typeface="Source Sans Pro" pitchFamily="34" charset="0"/>
                <a:ea typeface="Source Sans Pro" pitchFamily="34" charset="-122"/>
                <a:cs typeface="Source Sans Pro" pitchFamily="34" charset="-120"/>
              </a:rPr>
              <a:t>.</a:t>
            </a:r>
          </a:p>
          <a:p>
            <a:pPr algn="just">
              <a:lnSpc>
                <a:spcPts val="2500"/>
              </a:lnSpc>
            </a:pPr>
            <a:endParaRPr lang="en-US" dirty="0"/>
          </a:p>
        </p:txBody>
      </p:sp>
      <p:sp>
        <p:nvSpPr>
          <p:cNvPr id="5" name="Text 2"/>
          <p:cNvSpPr/>
          <p:nvPr/>
        </p:nvSpPr>
        <p:spPr>
          <a:xfrm>
            <a:off x="698104" y="4277419"/>
            <a:ext cx="6223794" cy="957560"/>
          </a:xfrm>
          <a:prstGeom prst="rect">
            <a:avLst/>
          </a:prstGeom>
          <a:noFill/>
          <a:ln/>
        </p:spPr>
        <p:txBody>
          <a:bodyPr wrap="square" lIns="0" tIns="0" rIns="0" bIns="0" rtlCol="0" anchor="t"/>
          <a:lstStyle/>
          <a:p>
            <a:pPr algn="just">
              <a:lnSpc>
                <a:spcPts val="2500"/>
              </a:lnSpc>
            </a:pPr>
            <a:endParaRPr lang="en-US" kern="0" spc="-32" dirty="0" smtClean="0">
              <a:solidFill>
                <a:srgbClr val="272525"/>
              </a:solidFill>
              <a:latin typeface="Source Sans Pro" pitchFamily="34" charset="0"/>
              <a:ea typeface="Source Sans Pro" pitchFamily="34" charset="-122"/>
              <a:cs typeface="Source Sans Pro" pitchFamily="34" charset="-120"/>
            </a:endParaRPr>
          </a:p>
          <a:p>
            <a:pPr algn="just">
              <a:lnSpc>
                <a:spcPts val="2500"/>
              </a:lnSpc>
            </a:pPr>
            <a:r>
              <a:rPr lang="en-US" kern="0" spc="-32" dirty="0" smtClean="0">
                <a:solidFill>
                  <a:srgbClr val="272525"/>
                </a:solidFill>
                <a:latin typeface="Source Sans Pro" pitchFamily="34" charset="0"/>
                <a:ea typeface="Source Sans Pro" pitchFamily="34" charset="-122"/>
                <a:cs typeface="Source Sans Pro" pitchFamily="34" charset="-120"/>
              </a:rPr>
              <a:t>For </a:t>
            </a:r>
            <a:r>
              <a:rPr lang="en-US" kern="0" spc="-32" dirty="0">
                <a:solidFill>
                  <a:srgbClr val="272525"/>
                </a:solidFill>
                <a:latin typeface="Source Sans Pro" pitchFamily="34" charset="0"/>
                <a:ea typeface="Source Sans Pro" pitchFamily="34" charset="-122"/>
                <a:cs typeface="Source Sans Pro" pitchFamily="34" charset="-120"/>
              </a:rPr>
              <a:t>example, the "Bird" class could have private attributes like "velocity" and "</a:t>
            </a:r>
            <a:r>
              <a:rPr lang="en-US" kern="0" spc="-32" dirty="0">
                <a:solidFill>
                  <a:srgbClr val="272525"/>
                </a:solidFill>
                <a:latin typeface="Source Sans Pro" pitchFamily="34" charset="0"/>
                <a:ea typeface="Source Sans Pro" pitchFamily="34" charset="-122"/>
                <a:cs typeface="Source Sans Pro" pitchFamily="34" charset="-120"/>
              </a:rPr>
              <a:t>flap_strength," accessed and modified only through public methods like "flap" and "update."</a:t>
            </a:r>
            <a:endParaRPr lang="en-US" dirty="0"/>
          </a:p>
        </p:txBody>
      </p:sp>
    </p:spTree>
    <p:extLst>
      <p:ext uri="{BB962C8B-B14F-4D97-AF65-F5344CB8AC3E}">
        <p14:creationId xmlns:p14="http://schemas.microsoft.com/office/powerpoint/2010/main" val="30489033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291531"/>
            <a:ext cx="6172299"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BENEFITS OF </a:t>
            </a:r>
            <a:r>
              <a:rPr lang="en-US" sz="3667" kern="0" spc="-74" dirty="0">
                <a:solidFill>
                  <a:srgbClr val="D73AD7"/>
                </a:solidFill>
                <a:latin typeface="AA Sameer Asmaak" panose="02000506000000020003" pitchFamily="2" charset="-78"/>
                <a:ea typeface="Source Serif Pro Semi Bold" pitchFamily="34" charset="-122"/>
                <a:cs typeface="AA Sameer Asmaak" panose="02000506000000020003" pitchFamily="2" charset="-78"/>
              </a:rPr>
              <a:t>OOP </a:t>
            </a: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IN FLAPPY BIRD</a:t>
            </a:r>
            <a:endParaRPr lang="en-US" sz="3667" dirty="0">
              <a:latin typeface="AA Sameer Asmaak" panose="02000506000000020003" pitchFamily="2" charset="-78"/>
              <a:cs typeface="AA Sameer Asmaak" panose="02000506000000020003" pitchFamily="2" charset="-78"/>
            </a:endParaRPr>
          </a:p>
        </p:txBody>
      </p:sp>
      <p:sp>
        <p:nvSpPr>
          <p:cNvPr id="4" name="Shape 1"/>
          <p:cNvSpPr/>
          <p:nvPr/>
        </p:nvSpPr>
        <p:spPr>
          <a:xfrm>
            <a:off x="698103" y="2401689"/>
            <a:ext cx="448767" cy="448767"/>
          </a:xfrm>
          <a:prstGeom prst="roundRect">
            <a:avLst>
              <a:gd name="adj" fmla="val 18670"/>
            </a:avLst>
          </a:prstGeom>
          <a:solidFill>
            <a:srgbClr val="F4D4F7"/>
          </a:solidFill>
          <a:ln w="7620">
            <a:solidFill>
              <a:srgbClr val="DABADD"/>
            </a:solidFill>
            <a:prstDash val="solid"/>
          </a:ln>
        </p:spPr>
      </p:sp>
      <p:sp>
        <p:nvSpPr>
          <p:cNvPr id="5" name="Text 2"/>
          <p:cNvSpPr/>
          <p:nvPr/>
        </p:nvSpPr>
        <p:spPr>
          <a:xfrm>
            <a:off x="852091" y="2485231"/>
            <a:ext cx="140792" cy="281583"/>
          </a:xfrm>
          <a:prstGeom prst="rect">
            <a:avLst/>
          </a:prstGeom>
          <a:noFill/>
          <a:ln/>
        </p:spPr>
        <p:txBody>
          <a:bodyPr wrap="none" lIns="0" tIns="0" rIns="0" bIns="0" rtlCol="0" anchor="t"/>
          <a:lstStyle/>
          <a:p>
            <a:pPr algn="ctr">
              <a:lnSpc>
                <a:spcPts val="2208"/>
              </a:lnSpc>
            </a:pPr>
            <a:r>
              <a:rPr lang="en-US" sz="2208" kern="0" spc="-44"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208" dirty="0"/>
          </a:p>
        </p:txBody>
      </p:sp>
      <p:sp>
        <p:nvSpPr>
          <p:cNvPr id="6" name="Text 3"/>
          <p:cNvSpPr/>
          <p:nvPr/>
        </p:nvSpPr>
        <p:spPr>
          <a:xfrm>
            <a:off x="1346300" y="2401690"/>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Modular Code</a:t>
            </a:r>
            <a:endParaRPr lang="en-US" sz="2000" dirty="0"/>
          </a:p>
        </p:txBody>
      </p:sp>
      <p:sp>
        <p:nvSpPr>
          <p:cNvPr id="7" name="Text 4"/>
          <p:cNvSpPr/>
          <p:nvPr/>
        </p:nvSpPr>
        <p:spPr>
          <a:xfrm>
            <a:off x="1346300" y="2814637"/>
            <a:ext cx="2363986" cy="1276747"/>
          </a:xfrm>
          <a:prstGeom prst="rect">
            <a:avLst/>
          </a:prstGeom>
          <a:noFill/>
          <a:ln/>
        </p:spPr>
        <p:txBody>
          <a:bodyPr wrap="square" lIns="0" tIns="0" rIns="0" bIns="0" rtlCol="0" anchor="t"/>
          <a:lstStyle/>
          <a:p>
            <a:pPr>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OOP promotes modularity, making the code easier to understand, debug, and maintain.</a:t>
            </a:r>
            <a:endParaRPr lang="en-US" dirty="0"/>
          </a:p>
        </p:txBody>
      </p:sp>
      <p:sp>
        <p:nvSpPr>
          <p:cNvPr id="8" name="Shape 5"/>
          <p:cNvSpPr/>
          <p:nvPr/>
        </p:nvSpPr>
        <p:spPr>
          <a:xfrm>
            <a:off x="3909715" y="2401689"/>
            <a:ext cx="448767" cy="448767"/>
          </a:xfrm>
          <a:prstGeom prst="roundRect">
            <a:avLst>
              <a:gd name="adj" fmla="val 18670"/>
            </a:avLst>
          </a:prstGeom>
          <a:solidFill>
            <a:srgbClr val="F4D4F7"/>
          </a:solidFill>
          <a:ln w="7620">
            <a:solidFill>
              <a:srgbClr val="DABADD"/>
            </a:solidFill>
            <a:prstDash val="solid"/>
          </a:ln>
        </p:spPr>
      </p:sp>
      <p:sp>
        <p:nvSpPr>
          <p:cNvPr id="9" name="Text 6"/>
          <p:cNvSpPr/>
          <p:nvPr/>
        </p:nvSpPr>
        <p:spPr>
          <a:xfrm>
            <a:off x="4063702" y="2485231"/>
            <a:ext cx="140792" cy="281583"/>
          </a:xfrm>
          <a:prstGeom prst="rect">
            <a:avLst/>
          </a:prstGeom>
          <a:noFill/>
          <a:ln/>
        </p:spPr>
        <p:txBody>
          <a:bodyPr wrap="none" lIns="0" tIns="0" rIns="0" bIns="0" rtlCol="0" anchor="t"/>
          <a:lstStyle/>
          <a:p>
            <a:pPr algn="ctr">
              <a:lnSpc>
                <a:spcPts val="2208"/>
              </a:lnSpc>
            </a:pPr>
            <a:r>
              <a:rPr lang="en-US" sz="2208" kern="0" spc="-44"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208" dirty="0"/>
          </a:p>
        </p:txBody>
      </p:sp>
      <p:sp>
        <p:nvSpPr>
          <p:cNvPr id="10" name="Text 7"/>
          <p:cNvSpPr/>
          <p:nvPr/>
        </p:nvSpPr>
        <p:spPr>
          <a:xfrm>
            <a:off x="4557911" y="2401690"/>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Reusability</a:t>
            </a:r>
            <a:endParaRPr lang="en-US" sz="2000" dirty="0"/>
          </a:p>
        </p:txBody>
      </p:sp>
      <p:sp>
        <p:nvSpPr>
          <p:cNvPr id="11" name="Text 8"/>
          <p:cNvSpPr/>
          <p:nvPr/>
        </p:nvSpPr>
        <p:spPr>
          <a:xfrm>
            <a:off x="4557911" y="2814638"/>
            <a:ext cx="2363986" cy="957560"/>
          </a:xfrm>
          <a:prstGeom prst="rect">
            <a:avLst/>
          </a:prstGeom>
          <a:noFill/>
          <a:ln/>
        </p:spPr>
        <p:txBody>
          <a:bodyPr wrap="square" lIns="0" tIns="0" rIns="0" bIns="0" rtlCol="0" anchor="t"/>
          <a:lstStyle/>
          <a:p>
            <a:pPr>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Classes can be reused in other projects, saving development time and effort.</a:t>
            </a:r>
            <a:endParaRPr lang="en-US" dirty="0"/>
          </a:p>
        </p:txBody>
      </p:sp>
      <p:sp>
        <p:nvSpPr>
          <p:cNvPr id="12" name="Shape 9"/>
          <p:cNvSpPr/>
          <p:nvPr/>
        </p:nvSpPr>
        <p:spPr>
          <a:xfrm>
            <a:off x="698103" y="4515147"/>
            <a:ext cx="448767" cy="448767"/>
          </a:xfrm>
          <a:prstGeom prst="roundRect">
            <a:avLst>
              <a:gd name="adj" fmla="val 18670"/>
            </a:avLst>
          </a:prstGeom>
          <a:solidFill>
            <a:srgbClr val="F4D4F7"/>
          </a:solidFill>
          <a:ln w="7620">
            <a:solidFill>
              <a:srgbClr val="DABADD"/>
            </a:solidFill>
            <a:prstDash val="solid"/>
          </a:ln>
        </p:spPr>
      </p:sp>
      <p:sp>
        <p:nvSpPr>
          <p:cNvPr id="13" name="Text 10"/>
          <p:cNvSpPr/>
          <p:nvPr/>
        </p:nvSpPr>
        <p:spPr>
          <a:xfrm>
            <a:off x="852091" y="4598690"/>
            <a:ext cx="140792" cy="281583"/>
          </a:xfrm>
          <a:prstGeom prst="rect">
            <a:avLst/>
          </a:prstGeom>
          <a:noFill/>
          <a:ln/>
        </p:spPr>
        <p:txBody>
          <a:bodyPr wrap="none" lIns="0" tIns="0" rIns="0" bIns="0" rtlCol="0" anchor="t"/>
          <a:lstStyle/>
          <a:p>
            <a:pPr algn="ctr">
              <a:lnSpc>
                <a:spcPts val="2208"/>
              </a:lnSpc>
            </a:pPr>
            <a:r>
              <a:rPr lang="en-US" sz="2208" kern="0" spc="-44"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208" dirty="0"/>
          </a:p>
        </p:txBody>
      </p:sp>
      <p:sp>
        <p:nvSpPr>
          <p:cNvPr id="14" name="Text 11"/>
          <p:cNvSpPr/>
          <p:nvPr/>
        </p:nvSpPr>
        <p:spPr>
          <a:xfrm>
            <a:off x="1346300" y="4515148"/>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Flexibility</a:t>
            </a:r>
            <a:endParaRPr lang="en-US" sz="2000" dirty="0"/>
          </a:p>
        </p:txBody>
      </p:sp>
      <p:sp>
        <p:nvSpPr>
          <p:cNvPr id="15" name="Text 12"/>
          <p:cNvSpPr/>
          <p:nvPr/>
        </p:nvSpPr>
        <p:spPr>
          <a:xfrm>
            <a:off x="1346299" y="4928096"/>
            <a:ext cx="5575598" cy="638373"/>
          </a:xfrm>
          <a:prstGeom prst="rect">
            <a:avLst/>
          </a:prstGeom>
          <a:noFill/>
          <a:ln/>
        </p:spPr>
        <p:txBody>
          <a:bodyPr wrap="square" lIns="0" tIns="0" rIns="0" bIns="0" rtlCol="0" anchor="t"/>
          <a:lstStyle/>
          <a:p>
            <a:pPr>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OOP allows for easy modification and extension of the game's functionality.</a:t>
            </a:r>
            <a:endParaRPr lang="en-US" dirty="0"/>
          </a:p>
        </p:txBody>
      </p:sp>
    </p:spTree>
    <p:extLst>
      <p:ext uri="{BB962C8B-B14F-4D97-AF65-F5344CB8AC3E}">
        <p14:creationId xmlns:p14="http://schemas.microsoft.com/office/powerpoint/2010/main" val="42237983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3" y="1916311"/>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KEY TAKEAWAYS</a:t>
            </a:r>
            <a:endParaRPr lang="en-US" sz="3667" dirty="0">
              <a:latin typeface="AA Sameer Asmaak" panose="02000506000000020003" pitchFamily="2" charset="-78"/>
              <a:cs typeface="AA Sameer Asmaak" panose="02000506000000020003" pitchFamily="2" charset="-78"/>
            </a:endParaRPr>
          </a:p>
        </p:txBody>
      </p:sp>
      <p:sp>
        <p:nvSpPr>
          <p:cNvPr id="4" name="Text 1"/>
          <p:cNvSpPr/>
          <p:nvPr/>
        </p:nvSpPr>
        <p:spPr>
          <a:xfrm>
            <a:off x="698104" y="2802136"/>
            <a:ext cx="6223794"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OOP is a powerful paradigm that enhances code organization, reusability, and maintainability. By applying OOP principles, we can create more robust, flexible, and scalable game applications.</a:t>
            </a:r>
            <a:endParaRPr lang="en-US" dirty="0"/>
          </a:p>
        </p:txBody>
      </p:sp>
      <p:sp>
        <p:nvSpPr>
          <p:cNvPr id="5" name="Text 2"/>
          <p:cNvSpPr/>
          <p:nvPr/>
        </p:nvSpPr>
        <p:spPr>
          <a:xfrm>
            <a:off x="698104" y="3984030"/>
            <a:ext cx="6223794" cy="957560"/>
          </a:xfrm>
          <a:prstGeom prst="rect">
            <a:avLst/>
          </a:prstGeom>
          <a:noFill/>
          <a:ln/>
        </p:spPr>
        <p:txBody>
          <a:bodyPr wrap="square" lIns="0" tIns="0" rIns="0" bIns="0" rtlCol="0" anchor="t"/>
          <a:lstStyle/>
          <a:p>
            <a:pPr algn="just">
              <a:lnSpc>
                <a:spcPts val="2500"/>
              </a:lnSpc>
            </a:pPr>
            <a:endParaRPr lang="en-US" kern="0" spc="-32" dirty="0" smtClean="0">
              <a:solidFill>
                <a:srgbClr val="272525"/>
              </a:solidFill>
              <a:latin typeface="Source Sans Pro" pitchFamily="34" charset="0"/>
              <a:ea typeface="Source Sans Pro" pitchFamily="34" charset="-122"/>
              <a:cs typeface="Source Sans Pro" pitchFamily="34" charset="-120"/>
            </a:endParaRPr>
          </a:p>
          <a:p>
            <a:pPr algn="just">
              <a:lnSpc>
                <a:spcPts val="2500"/>
              </a:lnSpc>
            </a:pPr>
            <a:r>
              <a:rPr lang="en-US" kern="0" spc="-32" dirty="0" smtClean="0">
                <a:solidFill>
                  <a:srgbClr val="272525"/>
                </a:solidFill>
                <a:latin typeface="Source Sans Pro" pitchFamily="34" charset="0"/>
                <a:ea typeface="Source Sans Pro" pitchFamily="34" charset="-122"/>
                <a:cs typeface="Source Sans Pro" pitchFamily="34" charset="-120"/>
              </a:rPr>
              <a:t>This </a:t>
            </a:r>
            <a:r>
              <a:rPr lang="en-US" kern="0" spc="-32" dirty="0">
                <a:solidFill>
                  <a:srgbClr val="272525"/>
                </a:solidFill>
                <a:latin typeface="Source Sans Pro" pitchFamily="34" charset="0"/>
                <a:ea typeface="Source Sans Pro" pitchFamily="34" charset="-122"/>
                <a:cs typeface="Source Sans Pro" pitchFamily="34" charset="-120"/>
              </a:rPr>
              <a:t>Flappy Bird example demonstrates how OOP concepts like classes, objects, inheritance, and polymorphism can be effectively utilized to create a fun and engaging game experience.</a:t>
            </a:r>
            <a:endParaRPr lang="en-US" dirty="0"/>
          </a:p>
        </p:txBody>
      </p:sp>
    </p:spTree>
    <p:extLst>
      <p:ext uri="{BB962C8B-B14F-4D97-AF65-F5344CB8AC3E}">
        <p14:creationId xmlns:p14="http://schemas.microsoft.com/office/powerpoint/2010/main" val="30427688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4" y="2071490"/>
            <a:ext cx="5319613"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INTRODUCING THE  BIRD CLASS</a:t>
            </a:r>
            <a:endParaRPr lang="en-US" sz="3667" dirty="0">
              <a:latin typeface="AA Sameer Asmaak" panose="02000506000000020003" pitchFamily="2" charset="-78"/>
              <a:cs typeface="AA Sameer Asmaak" panose="02000506000000020003" pitchFamily="2" charset="-78"/>
            </a:endParaRPr>
          </a:p>
        </p:txBody>
      </p:sp>
      <p:sp>
        <p:nvSpPr>
          <p:cNvPr id="3" name="Text 1"/>
          <p:cNvSpPr/>
          <p:nvPr/>
        </p:nvSpPr>
        <p:spPr>
          <a:xfrm>
            <a:off x="698104" y="315674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Initialization</a:t>
            </a:r>
            <a:endParaRPr lang="en-US" sz="2400" dirty="0"/>
          </a:p>
        </p:txBody>
      </p:sp>
      <p:sp>
        <p:nvSpPr>
          <p:cNvPr id="4" name="Text 2"/>
          <p:cNvSpPr/>
          <p:nvPr/>
        </p:nvSpPr>
        <p:spPr>
          <a:xfrm>
            <a:off x="698104" y="3649464"/>
            <a:ext cx="515461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Bird class is initialized with a </a:t>
            </a:r>
            <a:r>
              <a:rPr lang="en-US" sz="2000" b="1" kern="0" spc="-32" dirty="0">
                <a:solidFill>
                  <a:srgbClr val="272525"/>
                </a:solidFill>
                <a:latin typeface="Source Sans Pro" pitchFamily="34" charset="0"/>
                <a:ea typeface="Source Sans Pro" pitchFamily="34" charset="-122"/>
                <a:cs typeface="Source Sans Pro" pitchFamily="34" charset="-120"/>
              </a:rPr>
              <a:t>scale_factor</a:t>
            </a:r>
            <a:r>
              <a:rPr lang="en-US" sz="2000" kern="0" spc="-32" dirty="0">
                <a:solidFill>
                  <a:srgbClr val="272525"/>
                </a:solidFill>
                <a:latin typeface="Source Sans Pro" pitchFamily="34" charset="0"/>
                <a:ea typeface="Source Sans Pro" pitchFamily="34" charset="-122"/>
                <a:cs typeface="Source Sans Pro" pitchFamily="34" charset="-120"/>
              </a:rPr>
              <a:t> to adjust the bird's size. It loads the bird's images for flapping up and down, scales them, and sets the initial position and velocity</a:t>
            </a:r>
            <a:r>
              <a:rPr lang="en-US" sz="1542" kern="0" spc="-32" dirty="0">
                <a:solidFill>
                  <a:srgbClr val="272525"/>
                </a:solidFill>
                <a:latin typeface="Source Sans Pro" pitchFamily="34" charset="0"/>
                <a:ea typeface="Source Sans Pro" pitchFamily="34" charset="-122"/>
                <a:cs typeface="Source Sans Pro" pitchFamily="34" charset="-120"/>
              </a:rPr>
              <a:t>.</a:t>
            </a:r>
            <a:endParaRPr lang="en-US" sz="1542" dirty="0"/>
          </a:p>
        </p:txBody>
      </p:sp>
      <p:sp>
        <p:nvSpPr>
          <p:cNvPr id="5" name="Text 3"/>
          <p:cNvSpPr/>
          <p:nvPr/>
        </p:nvSpPr>
        <p:spPr>
          <a:xfrm>
            <a:off x="6345635" y="315674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Key Attributes</a:t>
            </a:r>
            <a:endParaRPr lang="en-US" sz="2400" dirty="0"/>
          </a:p>
        </p:txBody>
      </p:sp>
      <p:sp>
        <p:nvSpPr>
          <p:cNvPr id="6" name="Text 4"/>
          <p:cNvSpPr/>
          <p:nvPr/>
        </p:nvSpPr>
        <p:spPr>
          <a:xfrm>
            <a:off x="6345634" y="3649464"/>
            <a:ext cx="515461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Key attributes include </a:t>
            </a:r>
            <a:r>
              <a:rPr lang="en-US" sz="2000" b="1" kern="0" spc="-32" dirty="0">
                <a:solidFill>
                  <a:srgbClr val="272525"/>
                </a:solidFill>
                <a:latin typeface="Source Sans Pro" pitchFamily="34" charset="0"/>
                <a:ea typeface="Source Sans Pro" pitchFamily="34" charset="-122"/>
                <a:cs typeface="Source Sans Pro" pitchFamily="34" charset="-120"/>
              </a:rPr>
              <a:t>image</a:t>
            </a:r>
            <a:r>
              <a:rPr lang="en-US" sz="2000" kern="0" spc="-32" dirty="0">
                <a:solidFill>
                  <a:srgbClr val="272525"/>
                </a:solidFill>
                <a:latin typeface="Source Sans Pro" pitchFamily="34" charset="0"/>
                <a:ea typeface="Source Sans Pro" pitchFamily="34" charset="-122"/>
                <a:cs typeface="Source Sans Pro" pitchFamily="34" charset="-120"/>
              </a:rPr>
              <a:t>, </a:t>
            </a:r>
            <a:r>
              <a:rPr lang="en-US" sz="2000" b="1" kern="0" spc="-32" dirty="0">
                <a:solidFill>
                  <a:srgbClr val="272525"/>
                </a:solidFill>
                <a:latin typeface="Source Sans Pro" pitchFamily="34" charset="0"/>
                <a:ea typeface="Source Sans Pro" pitchFamily="34" charset="-122"/>
                <a:cs typeface="Source Sans Pro" pitchFamily="34" charset="-120"/>
              </a:rPr>
              <a:t>rect</a:t>
            </a:r>
            <a:r>
              <a:rPr lang="en-US" sz="2000" kern="0" spc="-32" dirty="0">
                <a:solidFill>
                  <a:srgbClr val="272525"/>
                </a:solidFill>
                <a:latin typeface="Source Sans Pro" pitchFamily="34" charset="0"/>
                <a:ea typeface="Source Sans Pro" pitchFamily="34" charset="-122"/>
                <a:cs typeface="Source Sans Pro" pitchFamily="34" charset="-120"/>
              </a:rPr>
              <a:t> (position and size), </a:t>
            </a:r>
            <a:r>
              <a:rPr lang="en-US" sz="2000" b="1" kern="0" spc="-32" dirty="0">
                <a:solidFill>
                  <a:srgbClr val="272525"/>
                </a:solidFill>
                <a:latin typeface="Source Sans Pro" pitchFamily="34" charset="0"/>
                <a:ea typeface="Source Sans Pro" pitchFamily="34" charset="-122"/>
                <a:cs typeface="Source Sans Pro" pitchFamily="34" charset="-120"/>
              </a:rPr>
              <a:t>velocity</a:t>
            </a:r>
            <a:r>
              <a:rPr lang="en-US" sz="2000" kern="0" spc="-32" dirty="0">
                <a:solidFill>
                  <a:srgbClr val="272525"/>
                </a:solidFill>
                <a:latin typeface="Source Sans Pro" pitchFamily="34" charset="0"/>
                <a:ea typeface="Source Sans Pro" pitchFamily="34" charset="-122"/>
                <a:cs typeface="Source Sans Pro" pitchFamily="34" charset="-120"/>
              </a:rPr>
              <a:t>, </a:t>
            </a:r>
            <a:r>
              <a:rPr lang="en-US" sz="2000" b="1" kern="0" spc="-32" dirty="0">
                <a:solidFill>
                  <a:srgbClr val="272525"/>
                </a:solidFill>
                <a:latin typeface="Source Sans Pro" pitchFamily="34" charset="0"/>
                <a:ea typeface="Source Sans Pro" pitchFamily="34" charset="-122"/>
                <a:cs typeface="Source Sans Pro" pitchFamily="34" charset="-120"/>
              </a:rPr>
              <a:t>update_on</a:t>
            </a:r>
            <a:r>
              <a:rPr lang="en-US" sz="2000" kern="0" spc="-32" dirty="0">
                <a:solidFill>
                  <a:srgbClr val="272525"/>
                </a:solidFill>
                <a:latin typeface="Source Sans Pro" pitchFamily="34" charset="0"/>
                <a:ea typeface="Source Sans Pro" pitchFamily="34" charset="-122"/>
                <a:cs typeface="Source Sans Pro" pitchFamily="34" charset="-120"/>
              </a:rPr>
              <a:t> (determines if the bird is moving), and </a:t>
            </a:r>
            <a:r>
              <a:rPr lang="en-US" sz="2000" b="1" kern="0" spc="-32" dirty="0">
                <a:solidFill>
                  <a:srgbClr val="272525"/>
                </a:solidFill>
                <a:latin typeface="Source Sans Pro" pitchFamily="34" charset="0"/>
                <a:ea typeface="Source Sans Pro" pitchFamily="34" charset="-122"/>
                <a:cs typeface="Source Sans Pro" pitchFamily="34" charset="-120"/>
              </a:rPr>
              <a:t>flap_strength</a:t>
            </a:r>
            <a:r>
              <a:rPr lang="en-US" sz="2000" kern="0" spc="-32" dirty="0">
                <a:solidFill>
                  <a:srgbClr val="272525"/>
                </a:solidFill>
                <a:latin typeface="Source Sans Pro" pitchFamily="34" charset="0"/>
                <a:ea typeface="Source Sans Pro" pitchFamily="34" charset="-122"/>
                <a:cs typeface="Source Sans Pro" pitchFamily="34" charset="-120"/>
              </a:rPr>
              <a:t>.</a:t>
            </a:r>
            <a:endParaRPr lang="en-US" sz="2000" dirty="0"/>
          </a:p>
        </p:txBody>
      </p:sp>
    </p:spTree>
    <p:extLst>
      <p:ext uri="{BB962C8B-B14F-4D97-AF65-F5344CB8AC3E}">
        <p14:creationId xmlns:p14="http://schemas.microsoft.com/office/powerpoint/2010/main" val="9629850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493467"/>
          </a:xfrm>
          <a:prstGeom prst="rect">
            <a:avLst/>
          </a:prstGeom>
        </p:spPr>
      </p:pic>
      <p:sp>
        <p:nvSpPr>
          <p:cNvPr id="3" name="Text 0"/>
          <p:cNvSpPr/>
          <p:nvPr/>
        </p:nvSpPr>
        <p:spPr>
          <a:xfrm>
            <a:off x="698103" y="3435350"/>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GRAVITY IN ACTION</a:t>
            </a:r>
            <a:endParaRPr lang="en-US" sz="3667" dirty="0">
              <a:latin typeface="AA Sameer Asmaak" panose="02000506000000020003" pitchFamily="2" charset="-78"/>
              <a:cs typeface="AA Sameer Asmaak" panose="02000506000000020003" pitchFamily="2" charset="-78"/>
            </a:endParaRPr>
          </a:p>
        </p:txBody>
      </p:sp>
      <p:sp>
        <p:nvSpPr>
          <p:cNvPr id="5" name="Text 2"/>
          <p:cNvSpPr/>
          <p:nvPr/>
        </p:nvSpPr>
        <p:spPr>
          <a:xfrm>
            <a:off x="852091" y="4629051"/>
            <a:ext cx="140792" cy="281583"/>
          </a:xfrm>
          <a:prstGeom prst="rect">
            <a:avLst/>
          </a:prstGeom>
          <a:noFill/>
          <a:ln/>
        </p:spPr>
        <p:txBody>
          <a:bodyPr wrap="none" lIns="0" tIns="0" rIns="0" bIns="0" rtlCol="0" anchor="t"/>
          <a:lstStyle/>
          <a:p>
            <a:pPr algn="ctr">
              <a:lnSpc>
                <a:spcPts val="2208"/>
              </a:lnSpc>
            </a:pPr>
            <a:r>
              <a:rPr lang="en-US" sz="2208" kern="0" spc="-44"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208" dirty="0"/>
          </a:p>
        </p:txBody>
      </p:sp>
      <p:sp>
        <p:nvSpPr>
          <p:cNvPr id="6" name="Text 3"/>
          <p:cNvSpPr/>
          <p:nvPr/>
        </p:nvSpPr>
        <p:spPr>
          <a:xfrm>
            <a:off x="1346299" y="4545509"/>
            <a:ext cx="2687737"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Constant Downward Force</a:t>
            </a:r>
            <a:endParaRPr lang="en-US" sz="2000" dirty="0"/>
          </a:p>
        </p:txBody>
      </p:sp>
      <p:sp>
        <p:nvSpPr>
          <p:cNvPr id="7" name="Text 4"/>
          <p:cNvSpPr/>
          <p:nvPr/>
        </p:nvSpPr>
        <p:spPr>
          <a:xfrm>
            <a:off x="1346300" y="4958457"/>
            <a:ext cx="4649986"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bird is affected by gravity, constantly accelerating downwards</a:t>
            </a:r>
            <a:r>
              <a:rPr lang="en-US" kern="0" spc="-32" dirty="0" smtClean="0">
                <a:solidFill>
                  <a:srgbClr val="272525"/>
                </a:solidFill>
                <a:latin typeface="Source Sans Pro" pitchFamily="34" charset="0"/>
                <a:ea typeface="Source Sans Pro" pitchFamily="34" charset="-122"/>
                <a:cs typeface="Source Sans Pro" pitchFamily="34" charset="-120"/>
              </a:rPr>
              <a:t>.</a:t>
            </a:r>
            <a:r>
              <a:rPr lang="en-US" kern="0" spc="-32" dirty="0">
                <a:solidFill>
                  <a:srgbClr val="272525"/>
                </a:solidFill>
                <a:latin typeface="Source Sans Pro" pitchFamily="34" charset="0"/>
                <a:ea typeface="Source Sans Pro" pitchFamily="34" charset="-122"/>
                <a:cs typeface="Source Sans Pro" pitchFamily="34" charset="-120"/>
              </a:rPr>
              <a:t> This force is represented by the formula: </a:t>
            </a:r>
            <a:r>
              <a:rPr lang="en-US" b="1" kern="0" spc="-32" dirty="0">
                <a:solidFill>
                  <a:srgbClr val="272525"/>
                </a:solidFill>
                <a:latin typeface="Source Sans Pro" pitchFamily="34" charset="0"/>
                <a:ea typeface="Source Sans Pro" pitchFamily="34" charset="-122"/>
                <a:cs typeface="Source Sans Pro" pitchFamily="34" charset="-120"/>
              </a:rPr>
              <a:t>F = mg</a:t>
            </a:r>
            <a:r>
              <a:rPr lang="en-US" kern="0" spc="-32" dirty="0">
                <a:solidFill>
                  <a:srgbClr val="272525"/>
                </a:solidFill>
                <a:latin typeface="Source Sans Pro" pitchFamily="34" charset="0"/>
                <a:ea typeface="Source Sans Pro" pitchFamily="34" charset="-122"/>
                <a:cs typeface="Source Sans Pro" pitchFamily="34" charset="-120"/>
              </a:rPr>
              <a:t>, where F </a:t>
            </a:r>
            <a:r>
              <a:rPr lang="en-US" kern="0" spc="-32" dirty="0" smtClean="0">
                <a:solidFill>
                  <a:srgbClr val="272525"/>
                </a:solidFill>
                <a:latin typeface="Source Sans Pro" pitchFamily="34" charset="0"/>
                <a:ea typeface="Source Sans Pro" pitchFamily="34" charset="-122"/>
                <a:cs typeface="Source Sans Pro" pitchFamily="34" charset="-120"/>
              </a:rPr>
              <a:t>is</a:t>
            </a:r>
            <a:endParaRPr lang="en-US" dirty="0"/>
          </a:p>
        </p:txBody>
      </p:sp>
      <p:sp>
        <p:nvSpPr>
          <p:cNvPr id="9" name="Text 6"/>
          <p:cNvSpPr/>
          <p:nvPr/>
        </p:nvSpPr>
        <p:spPr>
          <a:xfrm>
            <a:off x="6349702" y="4629051"/>
            <a:ext cx="134225" cy="209749"/>
          </a:xfrm>
          <a:prstGeom prst="rect">
            <a:avLst/>
          </a:prstGeom>
          <a:noFill/>
          <a:ln/>
        </p:spPr>
        <p:txBody>
          <a:bodyPr wrap="none" lIns="0" tIns="0" rIns="0" bIns="0" rtlCol="0" anchor="t"/>
          <a:lstStyle/>
          <a:p>
            <a:pPr algn="ctr">
              <a:lnSpc>
                <a:spcPts val="2208"/>
              </a:lnSpc>
            </a:pPr>
            <a:endParaRPr lang="en-US" sz="2208" dirty="0"/>
          </a:p>
        </p:txBody>
      </p:sp>
      <p:sp>
        <p:nvSpPr>
          <p:cNvPr id="11" name="Text 8"/>
          <p:cNvSpPr/>
          <p:nvPr/>
        </p:nvSpPr>
        <p:spPr>
          <a:xfrm>
            <a:off x="6843911" y="4958457"/>
            <a:ext cx="4649986" cy="957560"/>
          </a:xfrm>
          <a:prstGeom prst="rect">
            <a:avLst/>
          </a:prstGeom>
          <a:noFill/>
          <a:ln/>
        </p:spPr>
        <p:txBody>
          <a:bodyPr wrap="square" lIns="0" tIns="0" rIns="0" bIns="0" rtlCol="0" anchor="t"/>
          <a:lstStyle/>
          <a:p>
            <a:pPr algn="just">
              <a:lnSpc>
                <a:spcPts val="2500"/>
              </a:lnSpc>
            </a:pPr>
            <a:r>
              <a:rPr lang="en-US" kern="0" spc="-32" dirty="0" smtClean="0">
                <a:solidFill>
                  <a:srgbClr val="272525"/>
                </a:solidFill>
                <a:latin typeface="Source Sans Pro" pitchFamily="34" charset="0"/>
                <a:ea typeface="Source Sans Pro" pitchFamily="34" charset="-122"/>
                <a:cs typeface="Source Sans Pro" pitchFamily="34" charset="-120"/>
              </a:rPr>
              <a:t>the force of gravity, m is the mass of the bird, and g is the acceleration due to gravity.</a:t>
            </a:r>
            <a:endParaRPr lang="en-US" dirty="0" smtClean="0"/>
          </a:p>
          <a:p>
            <a:pPr algn="just">
              <a:lnSpc>
                <a:spcPts val="2500"/>
              </a:lnSpc>
            </a:pPr>
            <a:r>
              <a:rPr lang="en-US" kern="0" spc="-32" dirty="0" smtClean="0">
                <a:solidFill>
                  <a:srgbClr val="272525"/>
                </a:solidFill>
                <a:latin typeface="Source Sans Pro" pitchFamily="34" charset="0"/>
                <a:ea typeface="Source Sans Pro" pitchFamily="34" charset="-122"/>
                <a:cs typeface="Source Sans Pro" pitchFamily="34" charset="-120"/>
              </a:rPr>
              <a:t> The </a:t>
            </a:r>
            <a:r>
              <a:rPr lang="en-US" b="1" kern="0" spc="-32" dirty="0" smtClean="0">
                <a:solidFill>
                  <a:srgbClr val="272525"/>
                </a:solidFill>
                <a:latin typeface="Source Sans Pro" pitchFamily="34" charset="0"/>
                <a:ea typeface="Source Sans Pro" pitchFamily="34" charset="-122"/>
                <a:cs typeface="Source Sans Pro" pitchFamily="34" charset="-120"/>
              </a:rPr>
              <a:t>velocity</a:t>
            </a:r>
            <a:r>
              <a:rPr lang="en-US" kern="0" spc="-32" dirty="0" smtClean="0">
                <a:solidFill>
                  <a:srgbClr val="272525"/>
                </a:solidFill>
                <a:latin typeface="Source Sans Pro" pitchFamily="34" charset="0"/>
                <a:ea typeface="Source Sans Pro" pitchFamily="34" charset="-122"/>
                <a:cs typeface="Source Sans Pro" pitchFamily="34" charset="-120"/>
              </a:rPr>
              <a:t> attribute is increased by 0.5 in each frame, simulating the acceleration due to gravity.</a:t>
            </a:r>
            <a:endParaRPr lang="en-US" dirty="0"/>
          </a:p>
        </p:txBody>
      </p:sp>
    </p:spTree>
    <p:extLst>
      <p:ext uri="{BB962C8B-B14F-4D97-AF65-F5344CB8AC3E}">
        <p14:creationId xmlns:p14="http://schemas.microsoft.com/office/powerpoint/2010/main" val="36192536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2071490"/>
            <a:ext cx="749151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GAME INITIALIZATION: SETTING THE STAGE</a:t>
            </a:r>
            <a:endParaRPr lang="en-US" sz="3667" dirty="0">
              <a:latin typeface="AA Sameer Asmaak" panose="02000506000000020003" pitchFamily="2" charset="-78"/>
              <a:cs typeface="AA Sameer Asmaak" panose="02000506000000020003" pitchFamily="2" charset="-78"/>
            </a:endParaRPr>
          </a:p>
        </p:txBody>
      </p:sp>
      <p:sp>
        <p:nvSpPr>
          <p:cNvPr id="3" name="Text 1"/>
          <p:cNvSpPr/>
          <p:nvPr/>
        </p:nvSpPr>
        <p:spPr>
          <a:xfrm>
            <a:off x="698104" y="315674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Importing Libraries</a:t>
            </a:r>
            <a:endParaRPr lang="en-US" sz="2400" dirty="0"/>
          </a:p>
        </p:txBody>
      </p:sp>
      <p:sp>
        <p:nvSpPr>
          <p:cNvPr id="4" name="Text 2"/>
          <p:cNvSpPr/>
          <p:nvPr/>
        </p:nvSpPr>
        <p:spPr>
          <a:xfrm>
            <a:off x="698104" y="3649464"/>
            <a:ext cx="515461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game begins by importing necessary libraries, including Pygame for graphics and sound, and modules for time management and game objects.</a:t>
            </a:r>
            <a:endParaRPr lang="en-US" sz="2000" dirty="0"/>
          </a:p>
        </p:txBody>
      </p:sp>
      <p:sp>
        <p:nvSpPr>
          <p:cNvPr id="5" name="Text 3"/>
          <p:cNvSpPr/>
          <p:nvPr/>
        </p:nvSpPr>
        <p:spPr>
          <a:xfrm>
            <a:off x="6345635" y="315674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Initializing Pygame</a:t>
            </a:r>
            <a:endParaRPr lang="en-US" sz="2400" dirty="0"/>
          </a:p>
        </p:txBody>
      </p:sp>
      <p:sp>
        <p:nvSpPr>
          <p:cNvPr id="6" name="Text 4"/>
          <p:cNvSpPr/>
          <p:nvPr/>
        </p:nvSpPr>
        <p:spPr>
          <a:xfrm>
            <a:off x="6345634" y="3649464"/>
            <a:ext cx="515461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Pygame is initialized, including the mixer for sound effects. The game window is set up with specified dimensions and a scale factor for visual adjustments.</a:t>
            </a:r>
            <a:endParaRPr lang="en-US" sz="2000" dirty="0"/>
          </a:p>
        </p:txBody>
      </p:sp>
    </p:spTree>
    <p:extLst>
      <p:ext uri="{BB962C8B-B14F-4D97-AF65-F5344CB8AC3E}">
        <p14:creationId xmlns:p14="http://schemas.microsoft.com/office/powerpoint/2010/main" val="1627181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698104" y="2997101"/>
            <a:ext cx="2346821" cy="293291"/>
          </a:xfrm>
          <a:prstGeom prst="rect">
            <a:avLst/>
          </a:prstGeom>
          <a:noFill/>
          <a:ln/>
        </p:spPr>
        <p:txBody>
          <a:bodyPr wrap="none" lIns="0" tIns="0" rIns="0" bIns="0" rtlCol="0" anchor="t"/>
          <a:lstStyle/>
          <a:p>
            <a:pPr>
              <a:lnSpc>
                <a:spcPts val="2292"/>
              </a:lnSpc>
            </a:pPr>
            <a:r>
              <a:rPr lang="en-US" sz="2000" kern="0" spc="-37" dirty="0" smtClean="0">
                <a:solidFill>
                  <a:srgbClr val="FF00FF"/>
                </a:solidFill>
                <a:latin typeface="Source Serif Pro Semi Bold" pitchFamily="34" charset="0"/>
                <a:ea typeface="Source Serif Pro Semi Bold" pitchFamily="34" charset="-122"/>
                <a:cs typeface="Source Serif Pro Semi Bold" pitchFamily="34" charset="-120"/>
              </a:rPr>
              <a:t>2. Updating Position</a:t>
            </a:r>
            <a:endParaRPr lang="en-US" sz="2000" dirty="0">
              <a:solidFill>
                <a:srgbClr val="FF00FF"/>
              </a:solidFill>
            </a:endParaRPr>
          </a:p>
        </p:txBody>
      </p:sp>
      <p:sp>
        <p:nvSpPr>
          <p:cNvPr id="4" name="Text 2"/>
          <p:cNvSpPr/>
          <p:nvPr/>
        </p:nvSpPr>
        <p:spPr>
          <a:xfrm>
            <a:off x="698104" y="3489821"/>
            <a:ext cx="5154613" cy="1276747"/>
          </a:xfrm>
          <a:prstGeom prst="rect">
            <a:avLst/>
          </a:prstGeom>
          <a:noFill/>
          <a:ln/>
        </p:spPr>
        <p:txBody>
          <a:bodyPr wrap="square" lIns="0" tIns="0" rIns="0" bIns="0" rtlCol="0" anchor="t"/>
          <a:lstStyle/>
          <a:p>
            <a:pPr algn="just">
              <a:lnSpc>
                <a:spcPts val="2500"/>
              </a:lnSpc>
            </a:pPr>
            <a:r>
              <a:rPr lang="en-US" kern="0" spc="-32" dirty="0" smtClean="0">
                <a:solidFill>
                  <a:srgbClr val="272525"/>
                </a:solidFill>
                <a:latin typeface="Source Sans Pro" pitchFamily="34" charset="0"/>
                <a:ea typeface="Source Sans Pro" pitchFamily="34" charset="-122"/>
                <a:cs typeface="Source Sans Pro" pitchFamily="34" charset="-120"/>
              </a:rPr>
              <a:t>The bird's vertical position (y-coordinate) is updated based on the velocity. This creates a smooth falling animation as the bird moves downwards.</a:t>
            </a:r>
            <a:endParaRPr lang="en-US" dirty="0"/>
          </a:p>
        </p:txBody>
      </p:sp>
      <p:sp>
        <p:nvSpPr>
          <p:cNvPr id="5" name="Text 3"/>
          <p:cNvSpPr/>
          <p:nvPr/>
        </p:nvSpPr>
        <p:spPr>
          <a:xfrm>
            <a:off x="6345635" y="2997101"/>
            <a:ext cx="2346821" cy="293291"/>
          </a:xfrm>
          <a:prstGeom prst="rect">
            <a:avLst/>
          </a:prstGeom>
          <a:noFill/>
          <a:ln/>
        </p:spPr>
        <p:txBody>
          <a:bodyPr wrap="none" lIns="0" tIns="0" rIns="0" bIns="0" rtlCol="0" anchor="t"/>
          <a:lstStyle/>
          <a:p>
            <a:pPr>
              <a:lnSpc>
                <a:spcPts val="2292"/>
              </a:lnSpc>
            </a:pPr>
            <a:r>
              <a:rPr lang="en-US" sz="2000" kern="0" spc="-37" dirty="0" smtClean="0">
                <a:solidFill>
                  <a:srgbClr val="D73AD7"/>
                </a:solidFill>
                <a:latin typeface="Source Serif Pro Semi Bold" pitchFamily="34" charset="0"/>
                <a:ea typeface="Source Serif Pro Semi Bold" pitchFamily="34" charset="-122"/>
                <a:cs typeface="Source Serif Pro Semi Bold" pitchFamily="34" charset="-120"/>
              </a:rPr>
              <a:t>3. Jump</a:t>
            </a:r>
            <a:endParaRPr lang="en-US" sz="2000" dirty="0"/>
          </a:p>
        </p:txBody>
      </p:sp>
      <p:sp>
        <p:nvSpPr>
          <p:cNvPr id="6" name="Text 4"/>
          <p:cNvSpPr/>
          <p:nvPr/>
        </p:nvSpPr>
        <p:spPr>
          <a:xfrm>
            <a:off x="6345634" y="3489821"/>
            <a:ext cx="5154613" cy="1276747"/>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When the player taps the screen, the bird jumps upwards. This jump is modeled as an instantaneous change in velocity, overcoming the downward force of gravity. The jump velocity is a constant value, determined by the game's parameters</a:t>
            </a:r>
            <a:r>
              <a:rPr lang="en-US" sz="1542" kern="0" spc="-32" dirty="0">
                <a:solidFill>
                  <a:srgbClr val="272525"/>
                </a:solidFill>
                <a:latin typeface="Source Sans Pro" pitchFamily="34" charset="0"/>
                <a:ea typeface="Source Sans Pro" pitchFamily="34" charset="-122"/>
                <a:cs typeface="Source Sans Pro" pitchFamily="34" charset="-120"/>
              </a:rPr>
              <a:t>.</a:t>
            </a:r>
            <a:endParaRPr lang="en-US" sz="1542" dirty="0"/>
          </a:p>
        </p:txBody>
      </p:sp>
    </p:spTree>
    <p:extLst>
      <p:ext uri="{BB962C8B-B14F-4D97-AF65-F5344CB8AC3E}">
        <p14:creationId xmlns:p14="http://schemas.microsoft.com/office/powerpoint/2010/main" val="35937480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70103" y="1775818"/>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COLLISION DETECTION</a:t>
            </a:r>
            <a:endParaRPr lang="en-US" sz="3667" dirty="0">
              <a:latin typeface="AA Sameer Asmaak" panose="02000506000000020003" pitchFamily="2" charset="-78"/>
              <a:cs typeface="AA Sameer Asmaak" panose="02000506000000020003" pitchFamily="2" charset="-78"/>
            </a:endParaRPr>
          </a:p>
        </p:txBody>
      </p:sp>
      <p:sp>
        <p:nvSpPr>
          <p:cNvPr id="4" name="Shape 1"/>
          <p:cNvSpPr/>
          <p:nvPr/>
        </p:nvSpPr>
        <p:spPr>
          <a:xfrm>
            <a:off x="5270103" y="2661641"/>
            <a:ext cx="3012182" cy="2658503"/>
          </a:xfrm>
          <a:prstGeom prst="roundRect">
            <a:avLst>
              <a:gd name="adj" fmla="val 3461"/>
            </a:avLst>
          </a:prstGeom>
          <a:solidFill>
            <a:srgbClr val="F4D4F7"/>
          </a:solidFill>
          <a:ln w="7620">
            <a:solidFill>
              <a:srgbClr val="DABADD"/>
            </a:solidFill>
            <a:prstDash val="solid"/>
          </a:ln>
        </p:spPr>
      </p:sp>
      <p:sp>
        <p:nvSpPr>
          <p:cNvPr id="5" name="Text 2"/>
          <p:cNvSpPr/>
          <p:nvPr/>
        </p:nvSpPr>
        <p:spPr>
          <a:xfrm>
            <a:off x="5475883" y="2867422"/>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Ground Collision</a:t>
            </a:r>
            <a:endParaRPr lang="en-US" sz="2000" dirty="0"/>
          </a:p>
        </p:txBody>
      </p:sp>
      <p:sp>
        <p:nvSpPr>
          <p:cNvPr id="6" name="Text 3"/>
          <p:cNvSpPr/>
          <p:nvPr/>
        </p:nvSpPr>
        <p:spPr>
          <a:xfrm>
            <a:off x="5475883" y="3280370"/>
            <a:ext cx="2600623" cy="1595933"/>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bird collides with the ground when its bottom edge goes below a certain y-coordinate. This triggers the game over condition.</a:t>
            </a:r>
            <a:endParaRPr lang="en-US" dirty="0"/>
          </a:p>
        </p:txBody>
      </p:sp>
      <p:sp>
        <p:nvSpPr>
          <p:cNvPr id="7" name="Shape 4"/>
          <p:cNvSpPr/>
          <p:nvPr/>
        </p:nvSpPr>
        <p:spPr>
          <a:xfrm>
            <a:off x="8481715" y="2661642"/>
            <a:ext cx="3012182" cy="2658502"/>
          </a:xfrm>
          <a:prstGeom prst="roundRect">
            <a:avLst>
              <a:gd name="adj" fmla="val 3461"/>
            </a:avLst>
          </a:prstGeom>
          <a:solidFill>
            <a:srgbClr val="F4D4F7"/>
          </a:solidFill>
          <a:ln w="7620">
            <a:solidFill>
              <a:srgbClr val="DABADD"/>
            </a:solidFill>
            <a:prstDash val="solid"/>
          </a:ln>
        </p:spPr>
      </p:sp>
      <p:sp>
        <p:nvSpPr>
          <p:cNvPr id="8" name="Text 5"/>
          <p:cNvSpPr/>
          <p:nvPr/>
        </p:nvSpPr>
        <p:spPr>
          <a:xfrm>
            <a:off x="8687495" y="2867422"/>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Pipe Collision</a:t>
            </a:r>
            <a:endParaRPr lang="en-US" sz="2000" dirty="0"/>
          </a:p>
        </p:txBody>
      </p:sp>
      <p:sp>
        <p:nvSpPr>
          <p:cNvPr id="9" name="Text 6"/>
          <p:cNvSpPr/>
          <p:nvPr/>
        </p:nvSpPr>
        <p:spPr>
          <a:xfrm>
            <a:off x="8687494" y="3280370"/>
            <a:ext cx="2600623" cy="1595933"/>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bird collides with the pipes when its bounding box intersects with either the top or bottom pipe. This also triggers the game over condition.</a:t>
            </a:r>
            <a:endParaRPr lang="en-US" dirty="0"/>
          </a:p>
        </p:txBody>
      </p:sp>
    </p:spTree>
    <p:extLst>
      <p:ext uri="{BB962C8B-B14F-4D97-AF65-F5344CB8AC3E}">
        <p14:creationId xmlns:p14="http://schemas.microsoft.com/office/powerpoint/2010/main" val="26453478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2071490"/>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FLAP MECHANICS</a:t>
            </a:r>
            <a:endParaRPr lang="en-US" sz="3667" dirty="0">
              <a:latin typeface="AA Sameer Asmaak" panose="02000506000000020003" pitchFamily="2" charset="-78"/>
              <a:cs typeface="AA Sameer Asmaak" panose="02000506000000020003" pitchFamily="2" charset="-78"/>
            </a:endParaRPr>
          </a:p>
        </p:txBody>
      </p:sp>
      <p:sp>
        <p:nvSpPr>
          <p:cNvPr id="3" name="Text 1"/>
          <p:cNvSpPr/>
          <p:nvPr/>
        </p:nvSpPr>
        <p:spPr>
          <a:xfrm>
            <a:off x="698104" y="315674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Flap Strength</a:t>
            </a:r>
            <a:endParaRPr lang="en-US" sz="2400" dirty="0"/>
          </a:p>
        </p:txBody>
      </p:sp>
      <p:sp>
        <p:nvSpPr>
          <p:cNvPr id="4" name="Text 2"/>
          <p:cNvSpPr/>
          <p:nvPr/>
        </p:nvSpPr>
        <p:spPr>
          <a:xfrm>
            <a:off x="698104" y="3649464"/>
            <a:ext cx="515461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a:t>
            </a:r>
            <a:r>
              <a:rPr lang="en-US" sz="2000" b="1" kern="0" spc="-32" dirty="0">
                <a:solidFill>
                  <a:srgbClr val="272525"/>
                </a:solidFill>
                <a:latin typeface="Source Sans Pro" pitchFamily="34" charset="0"/>
                <a:ea typeface="Source Sans Pro" pitchFamily="34" charset="-122"/>
                <a:cs typeface="Source Sans Pro" pitchFamily="34" charset="-120"/>
              </a:rPr>
              <a:t>flap_strength</a:t>
            </a:r>
            <a:r>
              <a:rPr lang="en-US" sz="2000" kern="0" spc="-32" dirty="0">
                <a:solidFill>
                  <a:srgbClr val="272525"/>
                </a:solidFill>
                <a:latin typeface="Source Sans Pro" pitchFamily="34" charset="0"/>
                <a:ea typeface="Source Sans Pro" pitchFamily="34" charset="-122"/>
                <a:cs typeface="Source Sans Pro" pitchFamily="34" charset="-120"/>
              </a:rPr>
              <a:t> determines the upwards force applied when the bird flaps its wings. A higher flap strength results in a more powerful upward jump.</a:t>
            </a:r>
            <a:endParaRPr lang="en-US" sz="2000" dirty="0"/>
          </a:p>
        </p:txBody>
      </p:sp>
      <p:sp>
        <p:nvSpPr>
          <p:cNvPr id="5" name="Text 3"/>
          <p:cNvSpPr/>
          <p:nvPr/>
        </p:nvSpPr>
        <p:spPr>
          <a:xfrm>
            <a:off x="6345635" y="315674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Applying the Force</a:t>
            </a:r>
            <a:endParaRPr lang="en-US" sz="2400" dirty="0"/>
          </a:p>
        </p:txBody>
      </p:sp>
      <p:sp>
        <p:nvSpPr>
          <p:cNvPr id="6" name="Text 4"/>
          <p:cNvSpPr/>
          <p:nvPr/>
        </p:nvSpPr>
        <p:spPr>
          <a:xfrm>
            <a:off x="6345634" y="3649464"/>
            <a:ext cx="515461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a:t>
            </a:r>
            <a:r>
              <a:rPr lang="en-US" sz="2000" b="1" kern="0" spc="-32" dirty="0">
                <a:solidFill>
                  <a:srgbClr val="272525"/>
                </a:solidFill>
                <a:latin typeface="Source Sans Pro" pitchFamily="34" charset="0"/>
                <a:ea typeface="Source Sans Pro" pitchFamily="34" charset="-122"/>
                <a:cs typeface="Source Sans Pro" pitchFamily="34" charset="-120"/>
              </a:rPr>
              <a:t>flap()</a:t>
            </a:r>
            <a:r>
              <a:rPr lang="en-US" sz="2000" kern="0" spc="-32" dirty="0">
                <a:solidFill>
                  <a:srgbClr val="272525"/>
                </a:solidFill>
                <a:latin typeface="Source Sans Pro" pitchFamily="34" charset="0"/>
                <a:ea typeface="Source Sans Pro" pitchFamily="34" charset="-122"/>
                <a:cs typeface="Source Sans Pro" pitchFamily="34" charset="-120"/>
              </a:rPr>
              <a:t> method sets the velocity to the flap strength, giving the bird an upward boost. This counters the effect of gravity and allows the bird to ascend.</a:t>
            </a:r>
            <a:endParaRPr lang="en-US" sz="2000" dirty="0"/>
          </a:p>
        </p:txBody>
      </p:sp>
    </p:spTree>
    <p:extLst>
      <p:ext uri="{BB962C8B-B14F-4D97-AF65-F5344CB8AC3E}">
        <p14:creationId xmlns:p14="http://schemas.microsoft.com/office/powerpoint/2010/main" val="26779621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3" y="1563192"/>
            <a:ext cx="4926310"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CONSTRAINING MOVEMENT</a:t>
            </a:r>
            <a:endParaRPr lang="en-US" sz="3667" dirty="0">
              <a:latin typeface="AA Sameer Asmaak" panose="02000506000000020003" pitchFamily="2" charset="-78"/>
              <a:cs typeface="AA Sameer Asmaak" panose="02000506000000020003" pitchFamily="2" charset="-78"/>
            </a:endParaRPr>
          </a:p>
        </p:txBody>
      </p:sp>
      <p:sp>
        <p:nvSpPr>
          <p:cNvPr id="4" name="Shape 1"/>
          <p:cNvSpPr/>
          <p:nvPr/>
        </p:nvSpPr>
        <p:spPr>
          <a:xfrm>
            <a:off x="698103" y="2673350"/>
            <a:ext cx="349052" cy="349052"/>
          </a:xfrm>
          <a:prstGeom prst="roundRect">
            <a:avLst>
              <a:gd name="adj" fmla="val 24003"/>
            </a:avLst>
          </a:prstGeom>
          <a:solidFill>
            <a:srgbClr val="F4D4F7"/>
          </a:solidFill>
          <a:ln w="7620">
            <a:solidFill>
              <a:srgbClr val="DABADD"/>
            </a:solidFill>
            <a:prstDash val="solid"/>
          </a:ln>
        </p:spPr>
        <p:txBody>
          <a:bodyPr/>
          <a:lstStyle/>
          <a:p>
            <a:r>
              <a:rPr lang="en-US" dirty="0" smtClean="0"/>
              <a:t>1</a:t>
            </a:r>
            <a:endParaRPr lang="en-GB" dirty="0"/>
          </a:p>
        </p:txBody>
      </p:sp>
      <p:sp>
        <p:nvSpPr>
          <p:cNvPr id="5" name="Text 2"/>
          <p:cNvSpPr/>
          <p:nvPr/>
        </p:nvSpPr>
        <p:spPr>
          <a:xfrm>
            <a:off x="1246585" y="2673350"/>
            <a:ext cx="2463701" cy="586582"/>
          </a:xfrm>
          <a:prstGeom prst="rect">
            <a:avLst/>
          </a:prstGeom>
          <a:noFill/>
          <a:ln/>
        </p:spPr>
        <p:txBody>
          <a:bodyPr wrap="squar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Top and Bottom Boundaries</a:t>
            </a:r>
            <a:endParaRPr lang="en-US" sz="2000" dirty="0"/>
          </a:p>
        </p:txBody>
      </p:sp>
      <p:sp>
        <p:nvSpPr>
          <p:cNvPr id="6" name="Text 3"/>
          <p:cNvSpPr/>
          <p:nvPr/>
        </p:nvSpPr>
        <p:spPr>
          <a:xfrm>
            <a:off x="1246585" y="3379589"/>
            <a:ext cx="2463701" cy="191512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bird's movement is constrained within the game window. If the bird hits the top or bottom of the screen, its position is reset to keep it within the bounds.</a:t>
            </a:r>
            <a:endParaRPr lang="en-US" dirty="0"/>
          </a:p>
        </p:txBody>
      </p:sp>
      <p:sp>
        <p:nvSpPr>
          <p:cNvPr id="7" name="Shape 4"/>
          <p:cNvSpPr/>
          <p:nvPr/>
        </p:nvSpPr>
        <p:spPr>
          <a:xfrm>
            <a:off x="3909715" y="2673350"/>
            <a:ext cx="349052" cy="349052"/>
          </a:xfrm>
          <a:prstGeom prst="roundRect">
            <a:avLst>
              <a:gd name="adj" fmla="val 24003"/>
            </a:avLst>
          </a:prstGeom>
          <a:solidFill>
            <a:srgbClr val="F4D4F7"/>
          </a:solidFill>
          <a:ln w="7620">
            <a:solidFill>
              <a:srgbClr val="DABADD"/>
            </a:solidFill>
            <a:prstDash val="solid"/>
          </a:ln>
        </p:spPr>
        <p:txBody>
          <a:bodyPr/>
          <a:lstStyle/>
          <a:p>
            <a:r>
              <a:rPr lang="en-US" dirty="0" smtClean="0"/>
              <a:t>2</a:t>
            </a:r>
            <a:endParaRPr lang="en-GB" dirty="0"/>
          </a:p>
        </p:txBody>
      </p:sp>
      <p:sp>
        <p:nvSpPr>
          <p:cNvPr id="8" name="Text 5"/>
          <p:cNvSpPr/>
          <p:nvPr/>
        </p:nvSpPr>
        <p:spPr>
          <a:xfrm>
            <a:off x="4458196" y="2673350"/>
            <a:ext cx="238750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Zero Velocity at Ground</a:t>
            </a:r>
            <a:endParaRPr lang="en-US" sz="2000" dirty="0"/>
          </a:p>
        </p:txBody>
      </p:sp>
      <p:sp>
        <p:nvSpPr>
          <p:cNvPr id="9" name="Text 6"/>
          <p:cNvSpPr/>
          <p:nvPr/>
        </p:nvSpPr>
        <p:spPr>
          <a:xfrm>
            <a:off x="4458196" y="3086298"/>
            <a:ext cx="2463701" cy="1276747"/>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When the bird hits the ground, its velocity is set to zero to prevent it from continuing to fall.</a:t>
            </a:r>
            <a:endParaRPr lang="en-US" dirty="0"/>
          </a:p>
        </p:txBody>
      </p:sp>
    </p:spTree>
    <p:extLst>
      <p:ext uri="{BB962C8B-B14F-4D97-AF65-F5344CB8AC3E}">
        <p14:creationId xmlns:p14="http://schemas.microsoft.com/office/powerpoint/2010/main" val="178836627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4" y="599480"/>
            <a:ext cx="5428953"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UNDERSTANDING THE PHYSICS</a:t>
            </a:r>
            <a:endParaRPr lang="en-US" sz="3667" dirty="0">
              <a:latin typeface="AA Sameer Asmaak" panose="02000506000000020003" pitchFamily="2" charset="-78"/>
              <a:cs typeface="AA Sameer Asmaak" panose="02000506000000020003" pitchFamily="2" charset="-78"/>
            </a:endParaRPr>
          </a:p>
        </p:txBody>
      </p:sp>
      <p:pic>
        <p:nvPicPr>
          <p:cNvPr id="3" name="Image 0" descr="preencoded.png"/>
          <p:cNvPicPr>
            <a:picLocks noChangeAspect="1"/>
          </p:cNvPicPr>
          <p:nvPr/>
        </p:nvPicPr>
        <p:blipFill>
          <a:blip r:embed="rId3"/>
          <a:stretch>
            <a:fillRect/>
          </a:stretch>
        </p:blipFill>
        <p:spPr>
          <a:xfrm>
            <a:off x="2729012" y="1585120"/>
            <a:ext cx="1335882" cy="1130994"/>
          </a:xfrm>
          <a:prstGeom prst="rect">
            <a:avLst/>
          </a:prstGeom>
        </p:spPr>
      </p:pic>
      <p:sp>
        <p:nvSpPr>
          <p:cNvPr id="4" name="Text 1"/>
          <p:cNvSpPr/>
          <p:nvPr/>
        </p:nvSpPr>
        <p:spPr>
          <a:xfrm>
            <a:off x="3334644" y="2090837"/>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1958" dirty="0"/>
          </a:p>
        </p:txBody>
      </p:sp>
      <p:sp>
        <p:nvSpPr>
          <p:cNvPr id="5" name="Text 2"/>
          <p:cNvSpPr/>
          <p:nvPr/>
        </p:nvSpPr>
        <p:spPr>
          <a:xfrm>
            <a:off x="4264323" y="1784549"/>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Gravity</a:t>
            </a:r>
            <a:endParaRPr lang="en-US" sz="2000" dirty="0"/>
          </a:p>
        </p:txBody>
      </p:sp>
      <p:sp>
        <p:nvSpPr>
          <p:cNvPr id="6" name="Text 3"/>
          <p:cNvSpPr/>
          <p:nvPr/>
        </p:nvSpPr>
        <p:spPr>
          <a:xfrm>
            <a:off x="4264323" y="2197497"/>
            <a:ext cx="3633391" cy="319187"/>
          </a:xfrm>
          <a:prstGeom prst="rect">
            <a:avLst/>
          </a:prstGeom>
          <a:noFill/>
          <a:ln/>
        </p:spPr>
        <p:txBody>
          <a:bodyPr wrap="none" lIns="0" tIns="0" rIns="0" bIns="0" rtlCol="0" anchor="t"/>
          <a:lstStyle/>
          <a:p>
            <a:pPr>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A constant downward force acting on the bird.</a:t>
            </a:r>
            <a:endParaRPr lang="en-US" dirty="0"/>
          </a:p>
        </p:txBody>
      </p:sp>
      <p:sp>
        <p:nvSpPr>
          <p:cNvPr id="7" name="Shape 4"/>
          <p:cNvSpPr/>
          <p:nvPr/>
        </p:nvSpPr>
        <p:spPr>
          <a:xfrm>
            <a:off x="4114701" y="2728318"/>
            <a:ext cx="7329388" cy="12700"/>
          </a:xfrm>
          <a:prstGeom prst="roundRect">
            <a:avLst>
              <a:gd name="adj" fmla="val 659712"/>
            </a:avLst>
          </a:prstGeom>
          <a:solidFill>
            <a:srgbClr val="DABADD"/>
          </a:solidFill>
          <a:ln/>
        </p:spPr>
      </p:sp>
      <p:pic>
        <p:nvPicPr>
          <p:cNvPr id="8" name="Image 1" descr="preencoded.png"/>
          <p:cNvPicPr>
            <a:picLocks noChangeAspect="1"/>
          </p:cNvPicPr>
          <p:nvPr/>
        </p:nvPicPr>
        <p:blipFill>
          <a:blip r:embed="rId4"/>
          <a:stretch>
            <a:fillRect/>
          </a:stretch>
        </p:blipFill>
        <p:spPr>
          <a:xfrm>
            <a:off x="2061071" y="2765921"/>
            <a:ext cx="2671862" cy="1130994"/>
          </a:xfrm>
          <a:prstGeom prst="rect">
            <a:avLst/>
          </a:prstGeom>
        </p:spPr>
      </p:pic>
      <p:sp>
        <p:nvSpPr>
          <p:cNvPr id="9" name="Text 5"/>
          <p:cNvSpPr/>
          <p:nvPr/>
        </p:nvSpPr>
        <p:spPr>
          <a:xfrm>
            <a:off x="3334644" y="3131940"/>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1958" dirty="0"/>
          </a:p>
        </p:txBody>
      </p:sp>
      <p:sp>
        <p:nvSpPr>
          <p:cNvPr id="10" name="Text 6"/>
          <p:cNvSpPr/>
          <p:nvPr/>
        </p:nvSpPr>
        <p:spPr>
          <a:xfrm>
            <a:off x="4932363" y="2965351"/>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Flap Force</a:t>
            </a:r>
            <a:endParaRPr lang="en-US" sz="2000" dirty="0"/>
          </a:p>
        </p:txBody>
      </p:sp>
      <p:sp>
        <p:nvSpPr>
          <p:cNvPr id="11" name="Text 7"/>
          <p:cNvSpPr/>
          <p:nvPr/>
        </p:nvSpPr>
        <p:spPr>
          <a:xfrm>
            <a:off x="4932363" y="3378299"/>
            <a:ext cx="3486844" cy="319187"/>
          </a:xfrm>
          <a:prstGeom prst="rect">
            <a:avLst/>
          </a:prstGeom>
          <a:noFill/>
          <a:ln/>
        </p:spPr>
        <p:txBody>
          <a:bodyPr wrap="none" lIns="0" tIns="0" rIns="0" bIns="0" rtlCol="0" anchor="t"/>
          <a:lstStyle/>
          <a:p>
            <a:pPr>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An upward force applied by the bird's wings</a:t>
            </a:r>
            <a:r>
              <a:rPr lang="en-US" sz="1542" kern="0" spc="-32" dirty="0">
                <a:solidFill>
                  <a:srgbClr val="272525"/>
                </a:solidFill>
                <a:latin typeface="Source Sans Pro" pitchFamily="34" charset="0"/>
                <a:ea typeface="Source Sans Pro" pitchFamily="34" charset="-122"/>
                <a:cs typeface="Source Sans Pro" pitchFamily="34" charset="-120"/>
              </a:rPr>
              <a:t>.</a:t>
            </a:r>
            <a:endParaRPr lang="en-US" sz="1542" dirty="0"/>
          </a:p>
        </p:txBody>
      </p:sp>
      <p:sp>
        <p:nvSpPr>
          <p:cNvPr id="12" name="Shape 8"/>
          <p:cNvSpPr/>
          <p:nvPr/>
        </p:nvSpPr>
        <p:spPr>
          <a:xfrm>
            <a:off x="4782741" y="3909119"/>
            <a:ext cx="6661348" cy="12700"/>
          </a:xfrm>
          <a:prstGeom prst="roundRect">
            <a:avLst>
              <a:gd name="adj" fmla="val 659712"/>
            </a:avLst>
          </a:prstGeom>
          <a:solidFill>
            <a:srgbClr val="DABADD"/>
          </a:solidFill>
          <a:ln/>
        </p:spPr>
      </p:sp>
      <p:pic>
        <p:nvPicPr>
          <p:cNvPr id="13" name="Image 2" descr="preencoded.png"/>
          <p:cNvPicPr>
            <a:picLocks noChangeAspect="1"/>
          </p:cNvPicPr>
          <p:nvPr/>
        </p:nvPicPr>
        <p:blipFill>
          <a:blip r:embed="rId5"/>
          <a:stretch>
            <a:fillRect/>
          </a:stretch>
        </p:blipFill>
        <p:spPr>
          <a:xfrm>
            <a:off x="1393032" y="3946724"/>
            <a:ext cx="4007843" cy="1130994"/>
          </a:xfrm>
          <a:prstGeom prst="rect">
            <a:avLst/>
          </a:prstGeom>
        </p:spPr>
      </p:pic>
      <p:sp>
        <p:nvSpPr>
          <p:cNvPr id="14" name="Text 9"/>
          <p:cNvSpPr/>
          <p:nvPr/>
        </p:nvSpPr>
        <p:spPr>
          <a:xfrm>
            <a:off x="3334545" y="4312742"/>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1958" dirty="0"/>
          </a:p>
        </p:txBody>
      </p:sp>
      <p:sp>
        <p:nvSpPr>
          <p:cNvPr id="15" name="Text 10"/>
          <p:cNvSpPr/>
          <p:nvPr/>
        </p:nvSpPr>
        <p:spPr>
          <a:xfrm>
            <a:off x="5600304" y="4146154"/>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Velocity</a:t>
            </a:r>
            <a:endParaRPr lang="en-US" sz="2000" dirty="0"/>
          </a:p>
        </p:txBody>
      </p:sp>
      <p:sp>
        <p:nvSpPr>
          <p:cNvPr id="16" name="Text 11"/>
          <p:cNvSpPr/>
          <p:nvPr/>
        </p:nvSpPr>
        <p:spPr>
          <a:xfrm>
            <a:off x="5600303" y="4559102"/>
            <a:ext cx="2437805" cy="319187"/>
          </a:xfrm>
          <a:prstGeom prst="rect">
            <a:avLst/>
          </a:prstGeom>
          <a:noFill/>
          <a:ln/>
        </p:spPr>
        <p:txBody>
          <a:bodyPr wrap="none" lIns="0" tIns="0" rIns="0" bIns="0" rtlCol="0" anchor="t"/>
          <a:lstStyle/>
          <a:p>
            <a:pPr>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bird's speed and direction</a:t>
            </a:r>
            <a:r>
              <a:rPr lang="en-US" sz="1542" kern="0" spc="-32" dirty="0">
                <a:solidFill>
                  <a:srgbClr val="272525"/>
                </a:solidFill>
                <a:latin typeface="Source Sans Pro" pitchFamily="34" charset="0"/>
                <a:ea typeface="Source Sans Pro" pitchFamily="34" charset="-122"/>
                <a:cs typeface="Source Sans Pro" pitchFamily="34" charset="-120"/>
              </a:rPr>
              <a:t>.</a:t>
            </a:r>
            <a:endParaRPr lang="en-US" sz="1542" dirty="0"/>
          </a:p>
        </p:txBody>
      </p:sp>
      <p:sp>
        <p:nvSpPr>
          <p:cNvPr id="17" name="Shape 12"/>
          <p:cNvSpPr/>
          <p:nvPr/>
        </p:nvSpPr>
        <p:spPr>
          <a:xfrm>
            <a:off x="5450682" y="5089922"/>
            <a:ext cx="5993408" cy="12700"/>
          </a:xfrm>
          <a:prstGeom prst="roundRect">
            <a:avLst>
              <a:gd name="adj" fmla="val 659712"/>
            </a:avLst>
          </a:prstGeom>
          <a:solidFill>
            <a:srgbClr val="DABADD"/>
          </a:solidFill>
          <a:ln/>
        </p:spPr>
      </p:sp>
      <p:pic>
        <p:nvPicPr>
          <p:cNvPr id="18" name="Image 3" descr="preencoded.png"/>
          <p:cNvPicPr>
            <a:picLocks noChangeAspect="1"/>
          </p:cNvPicPr>
          <p:nvPr/>
        </p:nvPicPr>
        <p:blipFill>
          <a:blip r:embed="rId6"/>
          <a:stretch>
            <a:fillRect/>
          </a:stretch>
        </p:blipFill>
        <p:spPr>
          <a:xfrm>
            <a:off x="725091" y="5127526"/>
            <a:ext cx="5343823" cy="1130994"/>
          </a:xfrm>
          <a:prstGeom prst="rect">
            <a:avLst/>
          </a:prstGeom>
        </p:spPr>
      </p:pic>
      <p:sp>
        <p:nvSpPr>
          <p:cNvPr id="19" name="Text 13"/>
          <p:cNvSpPr/>
          <p:nvPr/>
        </p:nvSpPr>
        <p:spPr>
          <a:xfrm>
            <a:off x="3334644" y="5493545"/>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4</a:t>
            </a:r>
            <a:endParaRPr lang="en-US" sz="1958" dirty="0"/>
          </a:p>
        </p:txBody>
      </p:sp>
      <p:sp>
        <p:nvSpPr>
          <p:cNvPr id="20" name="Text 14"/>
          <p:cNvSpPr/>
          <p:nvPr/>
        </p:nvSpPr>
        <p:spPr>
          <a:xfrm>
            <a:off x="6268344" y="5326956"/>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Position</a:t>
            </a:r>
            <a:endParaRPr lang="en-US" sz="2000" dirty="0"/>
          </a:p>
        </p:txBody>
      </p:sp>
      <p:sp>
        <p:nvSpPr>
          <p:cNvPr id="21" name="Text 15"/>
          <p:cNvSpPr/>
          <p:nvPr/>
        </p:nvSpPr>
        <p:spPr>
          <a:xfrm>
            <a:off x="6268343" y="5739904"/>
            <a:ext cx="2614117" cy="319187"/>
          </a:xfrm>
          <a:prstGeom prst="rect">
            <a:avLst/>
          </a:prstGeom>
          <a:noFill/>
          <a:ln/>
        </p:spPr>
        <p:txBody>
          <a:bodyPr wrap="none" lIns="0" tIns="0" rIns="0" bIns="0" rtlCol="0" anchor="t"/>
          <a:lstStyle/>
          <a:p>
            <a:pPr>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bird's location on the screen</a:t>
            </a:r>
            <a:r>
              <a:rPr lang="en-US" sz="1542" kern="0" spc="-32" dirty="0">
                <a:solidFill>
                  <a:srgbClr val="272525"/>
                </a:solidFill>
                <a:latin typeface="Source Sans Pro" pitchFamily="34" charset="0"/>
                <a:ea typeface="Source Sans Pro" pitchFamily="34" charset="-122"/>
                <a:cs typeface="Source Sans Pro" pitchFamily="34" charset="-120"/>
              </a:rPr>
              <a:t>.</a:t>
            </a:r>
            <a:endParaRPr lang="en-US" sz="1542" dirty="0"/>
          </a:p>
        </p:txBody>
      </p:sp>
    </p:spTree>
    <p:extLst>
      <p:ext uri="{BB962C8B-B14F-4D97-AF65-F5344CB8AC3E}">
        <p14:creationId xmlns:p14="http://schemas.microsoft.com/office/powerpoint/2010/main" val="266026459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2071490"/>
            <a:ext cx="5566867"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CALCULATING BIRD MOVEMENT</a:t>
            </a:r>
            <a:endParaRPr lang="en-US" sz="3667" dirty="0">
              <a:latin typeface="AA Sameer Asmaak" panose="02000506000000020003" pitchFamily="2" charset="-78"/>
              <a:cs typeface="AA Sameer Asmaak" panose="02000506000000020003" pitchFamily="2" charset="-78"/>
            </a:endParaRPr>
          </a:p>
        </p:txBody>
      </p:sp>
      <p:sp>
        <p:nvSpPr>
          <p:cNvPr id="3" name="Text 1"/>
          <p:cNvSpPr/>
          <p:nvPr/>
        </p:nvSpPr>
        <p:spPr>
          <a:xfrm>
            <a:off x="698104" y="315674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Newton's Second Law</a:t>
            </a:r>
            <a:endParaRPr lang="en-US" sz="2400" dirty="0"/>
          </a:p>
        </p:txBody>
      </p:sp>
      <p:sp>
        <p:nvSpPr>
          <p:cNvPr id="4" name="Text 2"/>
          <p:cNvSpPr/>
          <p:nvPr/>
        </p:nvSpPr>
        <p:spPr>
          <a:xfrm>
            <a:off x="698104" y="3649464"/>
            <a:ext cx="515461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bird's motion is governed by Newton's Second Law: </a:t>
            </a:r>
            <a:r>
              <a:rPr lang="en-US" sz="2000" b="1" kern="0" spc="-32" dirty="0">
                <a:solidFill>
                  <a:srgbClr val="272525"/>
                </a:solidFill>
                <a:latin typeface="Source Sans Pro" pitchFamily="34" charset="0"/>
                <a:ea typeface="Source Sans Pro" pitchFamily="34" charset="-122"/>
                <a:cs typeface="Source Sans Pro" pitchFamily="34" charset="-120"/>
              </a:rPr>
              <a:t>F = ma</a:t>
            </a:r>
            <a:r>
              <a:rPr lang="en-US" sz="2000" kern="0" spc="-32" dirty="0">
                <a:solidFill>
                  <a:srgbClr val="272525"/>
                </a:solidFill>
                <a:latin typeface="Source Sans Pro" pitchFamily="34" charset="0"/>
                <a:ea typeface="Source Sans Pro" pitchFamily="34" charset="-122"/>
                <a:cs typeface="Source Sans Pro" pitchFamily="34" charset="-120"/>
              </a:rPr>
              <a:t>, where </a:t>
            </a:r>
            <a:r>
              <a:rPr lang="en-US" sz="2000" b="1" kern="0" spc="-32" dirty="0">
                <a:solidFill>
                  <a:srgbClr val="272525"/>
                </a:solidFill>
                <a:latin typeface="Source Sans Pro" pitchFamily="34" charset="0"/>
                <a:ea typeface="Source Sans Pro" pitchFamily="34" charset="-122"/>
                <a:cs typeface="Source Sans Pro" pitchFamily="34" charset="-120"/>
              </a:rPr>
              <a:t>F</a:t>
            </a:r>
            <a:r>
              <a:rPr lang="en-US" sz="2000" kern="0" spc="-32" dirty="0">
                <a:solidFill>
                  <a:srgbClr val="272525"/>
                </a:solidFill>
                <a:latin typeface="Source Sans Pro" pitchFamily="34" charset="0"/>
                <a:ea typeface="Source Sans Pro" pitchFamily="34" charset="-122"/>
                <a:cs typeface="Source Sans Pro" pitchFamily="34" charset="-120"/>
              </a:rPr>
              <a:t> is the net force, </a:t>
            </a:r>
            <a:r>
              <a:rPr lang="en-US" sz="2000" b="1" kern="0" spc="-32" dirty="0">
                <a:solidFill>
                  <a:srgbClr val="272525"/>
                </a:solidFill>
                <a:latin typeface="Source Sans Pro" pitchFamily="34" charset="0"/>
                <a:ea typeface="Source Sans Pro" pitchFamily="34" charset="-122"/>
                <a:cs typeface="Source Sans Pro" pitchFamily="34" charset="-120"/>
              </a:rPr>
              <a:t>m</a:t>
            </a:r>
            <a:r>
              <a:rPr lang="en-US" sz="2000" kern="0" spc="-32" dirty="0">
                <a:solidFill>
                  <a:srgbClr val="272525"/>
                </a:solidFill>
                <a:latin typeface="Source Sans Pro" pitchFamily="34" charset="0"/>
                <a:ea typeface="Source Sans Pro" pitchFamily="34" charset="-122"/>
                <a:cs typeface="Source Sans Pro" pitchFamily="34" charset="-120"/>
              </a:rPr>
              <a:t> is the bird's mass, and </a:t>
            </a:r>
            <a:r>
              <a:rPr lang="en-US" sz="2000" b="1" kern="0" spc="-32" dirty="0">
                <a:solidFill>
                  <a:srgbClr val="272525"/>
                </a:solidFill>
                <a:latin typeface="Source Sans Pro" pitchFamily="34" charset="0"/>
                <a:ea typeface="Source Sans Pro" pitchFamily="34" charset="-122"/>
                <a:cs typeface="Source Sans Pro" pitchFamily="34" charset="-120"/>
              </a:rPr>
              <a:t>a</a:t>
            </a:r>
            <a:r>
              <a:rPr lang="en-US" sz="2000" kern="0" spc="-32" dirty="0">
                <a:solidFill>
                  <a:srgbClr val="272525"/>
                </a:solidFill>
                <a:latin typeface="Source Sans Pro" pitchFamily="34" charset="0"/>
                <a:ea typeface="Source Sans Pro" pitchFamily="34" charset="-122"/>
                <a:cs typeface="Source Sans Pro" pitchFamily="34" charset="-120"/>
              </a:rPr>
              <a:t> is the acceleration.</a:t>
            </a:r>
            <a:endParaRPr lang="en-US" sz="2000" dirty="0"/>
          </a:p>
        </p:txBody>
      </p:sp>
      <p:sp>
        <p:nvSpPr>
          <p:cNvPr id="5" name="Text 3"/>
          <p:cNvSpPr/>
          <p:nvPr/>
        </p:nvSpPr>
        <p:spPr>
          <a:xfrm>
            <a:off x="6345635" y="315674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Calculating Velocity</a:t>
            </a:r>
            <a:endParaRPr lang="en-US" sz="2400" dirty="0"/>
          </a:p>
        </p:txBody>
      </p:sp>
      <p:sp>
        <p:nvSpPr>
          <p:cNvPr id="6" name="Text 4"/>
          <p:cNvSpPr/>
          <p:nvPr/>
        </p:nvSpPr>
        <p:spPr>
          <a:xfrm>
            <a:off x="6345634" y="3649464"/>
            <a:ext cx="515461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bird's velocity is updated in each frame using the formula: </a:t>
            </a:r>
            <a:r>
              <a:rPr lang="en-US" sz="2000" b="1" kern="0" spc="-32" dirty="0">
                <a:solidFill>
                  <a:srgbClr val="272525"/>
                </a:solidFill>
                <a:latin typeface="Source Sans Pro" pitchFamily="34" charset="0"/>
                <a:ea typeface="Source Sans Pro" pitchFamily="34" charset="-122"/>
                <a:cs typeface="Source Sans Pro" pitchFamily="34" charset="-120"/>
              </a:rPr>
              <a:t>v = u + at</a:t>
            </a:r>
            <a:r>
              <a:rPr lang="en-US" sz="2000" kern="0" spc="-32" dirty="0">
                <a:solidFill>
                  <a:srgbClr val="272525"/>
                </a:solidFill>
                <a:latin typeface="Source Sans Pro" pitchFamily="34" charset="0"/>
                <a:ea typeface="Source Sans Pro" pitchFamily="34" charset="-122"/>
                <a:cs typeface="Source Sans Pro" pitchFamily="34" charset="-120"/>
              </a:rPr>
              <a:t>, where </a:t>
            </a:r>
            <a:r>
              <a:rPr lang="en-US" sz="2000" b="1" kern="0" spc="-32" dirty="0">
                <a:solidFill>
                  <a:srgbClr val="272525"/>
                </a:solidFill>
                <a:latin typeface="Source Sans Pro" pitchFamily="34" charset="0"/>
                <a:ea typeface="Source Sans Pro" pitchFamily="34" charset="-122"/>
                <a:cs typeface="Source Sans Pro" pitchFamily="34" charset="-120"/>
              </a:rPr>
              <a:t>v</a:t>
            </a:r>
            <a:r>
              <a:rPr lang="en-US" sz="2000" kern="0" spc="-32" dirty="0">
                <a:solidFill>
                  <a:srgbClr val="272525"/>
                </a:solidFill>
                <a:latin typeface="Source Sans Pro" pitchFamily="34" charset="0"/>
                <a:ea typeface="Source Sans Pro" pitchFamily="34" charset="-122"/>
                <a:cs typeface="Source Sans Pro" pitchFamily="34" charset="-120"/>
              </a:rPr>
              <a:t> is the final velocity, </a:t>
            </a:r>
            <a:r>
              <a:rPr lang="en-US" sz="2000" b="1" kern="0" spc="-32" dirty="0">
                <a:solidFill>
                  <a:srgbClr val="272525"/>
                </a:solidFill>
                <a:latin typeface="Source Sans Pro" pitchFamily="34" charset="0"/>
                <a:ea typeface="Source Sans Pro" pitchFamily="34" charset="-122"/>
                <a:cs typeface="Source Sans Pro" pitchFamily="34" charset="-120"/>
              </a:rPr>
              <a:t>u</a:t>
            </a:r>
            <a:r>
              <a:rPr lang="en-US" sz="2000" kern="0" spc="-32" dirty="0">
                <a:solidFill>
                  <a:srgbClr val="272525"/>
                </a:solidFill>
                <a:latin typeface="Source Sans Pro" pitchFamily="34" charset="0"/>
                <a:ea typeface="Source Sans Pro" pitchFamily="34" charset="-122"/>
                <a:cs typeface="Source Sans Pro" pitchFamily="34" charset="-120"/>
              </a:rPr>
              <a:t> is the initial velocity, </a:t>
            </a:r>
            <a:r>
              <a:rPr lang="en-US" sz="2000" b="1" kern="0" spc="-32" dirty="0">
                <a:solidFill>
                  <a:srgbClr val="272525"/>
                </a:solidFill>
                <a:latin typeface="Source Sans Pro" pitchFamily="34" charset="0"/>
                <a:ea typeface="Source Sans Pro" pitchFamily="34" charset="-122"/>
                <a:cs typeface="Source Sans Pro" pitchFamily="34" charset="-120"/>
              </a:rPr>
              <a:t>a</a:t>
            </a:r>
            <a:r>
              <a:rPr lang="en-US" sz="2000" kern="0" spc="-32" dirty="0">
                <a:solidFill>
                  <a:srgbClr val="272525"/>
                </a:solidFill>
                <a:latin typeface="Source Sans Pro" pitchFamily="34" charset="0"/>
                <a:ea typeface="Source Sans Pro" pitchFamily="34" charset="-122"/>
                <a:cs typeface="Source Sans Pro" pitchFamily="34" charset="-120"/>
              </a:rPr>
              <a:t> is the acceleration, and </a:t>
            </a:r>
            <a:r>
              <a:rPr lang="en-US" sz="2000" b="1" kern="0" spc="-32" dirty="0">
                <a:solidFill>
                  <a:srgbClr val="272525"/>
                </a:solidFill>
                <a:latin typeface="Source Sans Pro" pitchFamily="34" charset="0"/>
                <a:ea typeface="Source Sans Pro" pitchFamily="34" charset="-122"/>
                <a:cs typeface="Source Sans Pro" pitchFamily="34" charset="-120"/>
              </a:rPr>
              <a:t>t</a:t>
            </a:r>
            <a:r>
              <a:rPr lang="en-US" sz="2000" kern="0" spc="-32" dirty="0">
                <a:solidFill>
                  <a:srgbClr val="272525"/>
                </a:solidFill>
                <a:latin typeface="Source Sans Pro" pitchFamily="34" charset="0"/>
                <a:ea typeface="Source Sans Pro" pitchFamily="34" charset="-122"/>
                <a:cs typeface="Source Sans Pro" pitchFamily="34" charset="-120"/>
              </a:rPr>
              <a:t> is the time elapsed.</a:t>
            </a:r>
            <a:endParaRPr lang="en-US" sz="2000" dirty="0"/>
          </a:p>
        </p:txBody>
      </p:sp>
    </p:spTree>
    <p:extLst>
      <p:ext uri="{BB962C8B-B14F-4D97-AF65-F5344CB8AC3E}">
        <p14:creationId xmlns:p14="http://schemas.microsoft.com/office/powerpoint/2010/main" val="47062700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70103" y="1951732"/>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SCORING SYSTEM</a:t>
            </a:r>
            <a:endParaRPr lang="en-US" sz="3667" dirty="0">
              <a:latin typeface="AA Sameer Asmaak" panose="02000506000000020003" pitchFamily="2" charset="-78"/>
              <a:cs typeface="AA Sameer Asmaak" panose="02000506000000020003" pitchFamily="2" charset="-78"/>
            </a:endParaRPr>
          </a:p>
        </p:txBody>
      </p:sp>
      <p:pic>
        <p:nvPicPr>
          <p:cNvPr id="4" name="Image 1" descr="preencoded.png"/>
          <p:cNvPicPr>
            <a:picLocks noChangeAspect="1"/>
          </p:cNvPicPr>
          <p:nvPr/>
        </p:nvPicPr>
        <p:blipFill>
          <a:blip r:embed="rId4"/>
          <a:stretch>
            <a:fillRect/>
          </a:stretch>
        </p:blipFill>
        <p:spPr>
          <a:xfrm>
            <a:off x="5270104" y="2837557"/>
            <a:ext cx="498673" cy="498673"/>
          </a:xfrm>
          <a:prstGeom prst="rect">
            <a:avLst/>
          </a:prstGeom>
        </p:spPr>
      </p:pic>
      <p:sp>
        <p:nvSpPr>
          <p:cNvPr id="5" name="Text 1"/>
          <p:cNvSpPr/>
          <p:nvPr/>
        </p:nvSpPr>
        <p:spPr>
          <a:xfrm>
            <a:off x="5270104" y="3535660"/>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Pipe Passage</a:t>
            </a:r>
            <a:endParaRPr lang="en-US" sz="2000" dirty="0"/>
          </a:p>
        </p:txBody>
      </p:sp>
      <p:sp>
        <p:nvSpPr>
          <p:cNvPr id="6" name="Text 2"/>
          <p:cNvSpPr/>
          <p:nvPr/>
        </p:nvSpPr>
        <p:spPr>
          <a:xfrm>
            <a:off x="5270104" y="3948608"/>
            <a:ext cx="6223794"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player earns a point each time the bird successfully passes through a pair of pipes. This is determined by checking if the bird's x-coordinate is greater than the right edge of the first pipe.</a:t>
            </a:r>
            <a:endParaRPr lang="en-US" dirty="0"/>
          </a:p>
        </p:txBody>
      </p:sp>
    </p:spTree>
    <p:extLst>
      <p:ext uri="{BB962C8B-B14F-4D97-AF65-F5344CB8AC3E}">
        <p14:creationId xmlns:p14="http://schemas.microsoft.com/office/powerpoint/2010/main" val="181248707"/>
      </p:ext>
    </p:extLst>
  </p:cSld>
  <p:clrMapOvr>
    <a:masterClrMapping/>
  </p:clrMapOvr>
  <p:transition spd="slow">
    <p:wheel spokes="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661195"/>
            <a:ext cx="4784527"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IMPROVING BIRD CONTROL</a:t>
            </a:r>
            <a:endParaRPr lang="en-US" sz="3667" dirty="0">
              <a:latin typeface="AA Sameer Asmaak" panose="02000506000000020003" pitchFamily="2" charset="-78"/>
              <a:cs typeface="AA Sameer Asmaak" panose="02000506000000020003" pitchFamily="2" charset="-78"/>
            </a:endParaRPr>
          </a:p>
        </p:txBody>
      </p:sp>
      <p:sp>
        <p:nvSpPr>
          <p:cNvPr id="3" name="Shape 1"/>
          <p:cNvSpPr/>
          <p:nvPr/>
        </p:nvSpPr>
        <p:spPr>
          <a:xfrm>
            <a:off x="698104" y="1646833"/>
            <a:ext cx="1799233" cy="1130994"/>
          </a:xfrm>
          <a:prstGeom prst="roundRect">
            <a:avLst>
              <a:gd name="adj" fmla="val 7408"/>
            </a:avLst>
          </a:prstGeom>
          <a:solidFill>
            <a:srgbClr val="F4D4F7"/>
          </a:solidFill>
          <a:ln w="7620">
            <a:solidFill>
              <a:srgbClr val="DABADD"/>
            </a:solidFill>
            <a:prstDash val="solid"/>
          </a:ln>
        </p:spPr>
      </p:sp>
      <p:sp>
        <p:nvSpPr>
          <p:cNvPr id="4" name="Text 2"/>
          <p:cNvSpPr/>
          <p:nvPr/>
        </p:nvSpPr>
        <p:spPr>
          <a:xfrm>
            <a:off x="903883" y="2012851"/>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1958" dirty="0"/>
          </a:p>
        </p:txBody>
      </p:sp>
      <p:sp>
        <p:nvSpPr>
          <p:cNvPr id="5" name="Text 3"/>
          <p:cNvSpPr/>
          <p:nvPr/>
        </p:nvSpPr>
        <p:spPr>
          <a:xfrm>
            <a:off x="2696766" y="1846263"/>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Adjust Flap Strength</a:t>
            </a:r>
            <a:endParaRPr lang="en-US" sz="2000" dirty="0"/>
          </a:p>
        </p:txBody>
      </p:sp>
      <p:sp>
        <p:nvSpPr>
          <p:cNvPr id="6" name="Text 4"/>
          <p:cNvSpPr/>
          <p:nvPr/>
        </p:nvSpPr>
        <p:spPr>
          <a:xfrm>
            <a:off x="2696766" y="2259211"/>
            <a:ext cx="8459788" cy="319187"/>
          </a:xfrm>
          <a:prstGeom prst="rect">
            <a:avLst/>
          </a:prstGeom>
          <a:noFill/>
          <a:ln/>
        </p:spPr>
        <p:txBody>
          <a:bodyPr wrap="none" lIns="0" tIns="0" rIns="0" bIns="0" rtlCol="0" anchor="t"/>
          <a:lstStyle/>
          <a:p>
            <a:pPr>
              <a:lnSpc>
                <a:spcPts val="2500"/>
              </a:lnSpc>
            </a:pPr>
            <a:r>
              <a:rPr lang="en-US" sz="1600" kern="0" spc="-32" dirty="0">
                <a:solidFill>
                  <a:srgbClr val="272525"/>
                </a:solidFill>
                <a:latin typeface="Source Sans Pro" pitchFamily="34" charset="0"/>
                <a:ea typeface="Source Sans Pro" pitchFamily="34" charset="-122"/>
                <a:cs typeface="Source Sans Pro" pitchFamily="34" charset="-120"/>
              </a:rPr>
              <a:t>Experiment with different </a:t>
            </a:r>
            <a:r>
              <a:rPr lang="en-US" sz="1600" b="1" kern="0" spc="-32" dirty="0">
                <a:solidFill>
                  <a:srgbClr val="272525"/>
                </a:solidFill>
                <a:latin typeface="Source Sans Pro" pitchFamily="34" charset="0"/>
                <a:ea typeface="Source Sans Pro" pitchFamily="34" charset="-122"/>
                <a:cs typeface="Source Sans Pro" pitchFamily="34" charset="-120"/>
              </a:rPr>
              <a:t>flap_strength</a:t>
            </a:r>
            <a:r>
              <a:rPr lang="en-US" sz="1600" kern="0" spc="-32" dirty="0">
                <a:solidFill>
                  <a:srgbClr val="272525"/>
                </a:solidFill>
                <a:latin typeface="Source Sans Pro" pitchFamily="34" charset="0"/>
                <a:ea typeface="Source Sans Pro" pitchFamily="34" charset="-122"/>
                <a:cs typeface="Source Sans Pro" pitchFamily="34" charset="-120"/>
              </a:rPr>
              <a:t> values to find the best balance between upward jump and control.</a:t>
            </a:r>
            <a:endParaRPr lang="en-US" sz="1600" dirty="0"/>
          </a:p>
        </p:txBody>
      </p:sp>
      <p:sp>
        <p:nvSpPr>
          <p:cNvPr id="7" name="Shape 5"/>
          <p:cNvSpPr/>
          <p:nvPr/>
        </p:nvSpPr>
        <p:spPr>
          <a:xfrm>
            <a:off x="2597051" y="2765128"/>
            <a:ext cx="8797132" cy="12700"/>
          </a:xfrm>
          <a:prstGeom prst="roundRect">
            <a:avLst>
              <a:gd name="adj" fmla="val 659712"/>
            </a:avLst>
          </a:prstGeom>
          <a:solidFill>
            <a:srgbClr val="DABADD"/>
          </a:solidFill>
          <a:ln/>
        </p:spPr>
      </p:sp>
      <p:sp>
        <p:nvSpPr>
          <p:cNvPr id="8" name="Shape 6"/>
          <p:cNvSpPr/>
          <p:nvPr/>
        </p:nvSpPr>
        <p:spPr>
          <a:xfrm>
            <a:off x="698103" y="2877542"/>
            <a:ext cx="3598565" cy="1450182"/>
          </a:xfrm>
          <a:prstGeom prst="roundRect">
            <a:avLst>
              <a:gd name="adj" fmla="val 5777"/>
            </a:avLst>
          </a:prstGeom>
          <a:solidFill>
            <a:srgbClr val="F4D4F7"/>
          </a:solidFill>
          <a:ln w="7620">
            <a:solidFill>
              <a:srgbClr val="DABADD"/>
            </a:solidFill>
            <a:prstDash val="solid"/>
          </a:ln>
        </p:spPr>
      </p:sp>
      <p:sp>
        <p:nvSpPr>
          <p:cNvPr id="9" name="Text 7"/>
          <p:cNvSpPr/>
          <p:nvPr/>
        </p:nvSpPr>
        <p:spPr>
          <a:xfrm>
            <a:off x="903883" y="3403204"/>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1958" dirty="0"/>
          </a:p>
        </p:txBody>
      </p:sp>
      <p:sp>
        <p:nvSpPr>
          <p:cNvPr id="10" name="Text 8"/>
          <p:cNvSpPr/>
          <p:nvPr/>
        </p:nvSpPr>
        <p:spPr>
          <a:xfrm>
            <a:off x="4496098" y="3076972"/>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Add Air Resistance</a:t>
            </a:r>
            <a:endParaRPr lang="en-US" sz="2000" dirty="0"/>
          </a:p>
        </p:txBody>
      </p:sp>
      <p:sp>
        <p:nvSpPr>
          <p:cNvPr id="11" name="Text 9"/>
          <p:cNvSpPr/>
          <p:nvPr/>
        </p:nvSpPr>
        <p:spPr>
          <a:xfrm>
            <a:off x="4496098" y="3489920"/>
            <a:ext cx="6798369" cy="638373"/>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Simulate air resistance by decreasing the bird's velocity slightly in each frame, creating a more realistic feeling.</a:t>
            </a:r>
            <a:endParaRPr lang="en-US" dirty="0"/>
          </a:p>
        </p:txBody>
      </p:sp>
      <p:sp>
        <p:nvSpPr>
          <p:cNvPr id="12" name="Shape 10"/>
          <p:cNvSpPr/>
          <p:nvPr/>
        </p:nvSpPr>
        <p:spPr>
          <a:xfrm>
            <a:off x="4396383" y="4315023"/>
            <a:ext cx="6997799" cy="12700"/>
          </a:xfrm>
          <a:prstGeom prst="roundRect">
            <a:avLst>
              <a:gd name="adj" fmla="val 659712"/>
            </a:avLst>
          </a:prstGeom>
          <a:solidFill>
            <a:srgbClr val="DABADD"/>
          </a:solidFill>
          <a:ln/>
        </p:spPr>
      </p:sp>
      <p:sp>
        <p:nvSpPr>
          <p:cNvPr id="13" name="Shape 11"/>
          <p:cNvSpPr/>
          <p:nvPr/>
        </p:nvSpPr>
        <p:spPr>
          <a:xfrm>
            <a:off x="698103" y="4427439"/>
            <a:ext cx="5397897" cy="1769368"/>
          </a:xfrm>
          <a:prstGeom prst="roundRect">
            <a:avLst>
              <a:gd name="adj" fmla="val 4735"/>
            </a:avLst>
          </a:prstGeom>
          <a:solidFill>
            <a:srgbClr val="F4D4F7"/>
          </a:solidFill>
          <a:ln w="7620">
            <a:solidFill>
              <a:srgbClr val="DABADD"/>
            </a:solidFill>
            <a:prstDash val="solid"/>
          </a:ln>
        </p:spPr>
      </p:sp>
      <p:sp>
        <p:nvSpPr>
          <p:cNvPr id="14" name="Text 12"/>
          <p:cNvSpPr/>
          <p:nvPr/>
        </p:nvSpPr>
        <p:spPr>
          <a:xfrm>
            <a:off x="903883" y="5112644"/>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1958" dirty="0"/>
          </a:p>
        </p:txBody>
      </p:sp>
      <p:sp>
        <p:nvSpPr>
          <p:cNvPr id="15" name="Text 13"/>
          <p:cNvSpPr/>
          <p:nvPr/>
        </p:nvSpPr>
        <p:spPr>
          <a:xfrm>
            <a:off x="6295430" y="4626869"/>
            <a:ext cx="3097510"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Introduce Flapping Animation</a:t>
            </a:r>
            <a:endParaRPr lang="en-US" sz="2000" dirty="0"/>
          </a:p>
        </p:txBody>
      </p:sp>
      <p:sp>
        <p:nvSpPr>
          <p:cNvPr id="16" name="Text 14"/>
          <p:cNvSpPr/>
          <p:nvPr/>
        </p:nvSpPr>
        <p:spPr>
          <a:xfrm>
            <a:off x="6295430" y="5039817"/>
            <a:ext cx="4999038"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Replace the static bird image with a series of images depicting different flapping positions to create a more dynamic animation.</a:t>
            </a:r>
            <a:endParaRPr lang="en-US" dirty="0"/>
          </a:p>
        </p:txBody>
      </p:sp>
    </p:spTree>
    <p:extLst>
      <p:ext uri="{BB962C8B-B14F-4D97-AF65-F5344CB8AC3E}">
        <p14:creationId xmlns:p14="http://schemas.microsoft.com/office/powerpoint/2010/main" val="254412362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493467"/>
          </a:xfrm>
          <a:prstGeom prst="rect">
            <a:avLst/>
          </a:prstGeom>
        </p:spPr>
      </p:pic>
      <p:sp>
        <p:nvSpPr>
          <p:cNvPr id="3" name="Text 0"/>
          <p:cNvSpPr/>
          <p:nvPr/>
        </p:nvSpPr>
        <p:spPr>
          <a:xfrm>
            <a:off x="698103" y="3754041"/>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LET’S FLY!</a:t>
            </a:r>
            <a:endParaRPr lang="en-US" sz="3667" dirty="0">
              <a:latin typeface="AA Sameer Asmaak" panose="02000506000000020003" pitchFamily="2" charset="-78"/>
              <a:cs typeface="AA Sameer Asmaak" panose="02000506000000020003" pitchFamily="2" charset="-78"/>
            </a:endParaRPr>
          </a:p>
        </p:txBody>
      </p:sp>
      <p:sp>
        <p:nvSpPr>
          <p:cNvPr id="4" name="Text 1"/>
          <p:cNvSpPr/>
          <p:nvPr/>
        </p:nvSpPr>
        <p:spPr>
          <a:xfrm>
            <a:off x="698104" y="4639866"/>
            <a:ext cx="1079579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Now that we've explored the core physics of bird movement in our game, </a:t>
            </a:r>
            <a:r>
              <a:rPr lang="en-US" sz="2000" kern="0" spc="-32" dirty="0" smtClean="0">
                <a:solidFill>
                  <a:srgbClr val="272525"/>
                </a:solidFill>
                <a:latin typeface="Source Sans Pro" pitchFamily="34" charset="0"/>
                <a:ea typeface="Source Sans Pro" pitchFamily="34" charset="-122"/>
                <a:cs typeface="Source Sans Pro" pitchFamily="34" charset="-120"/>
              </a:rPr>
              <a:t>we </a:t>
            </a:r>
            <a:r>
              <a:rPr lang="en-US" sz="2000" kern="0" spc="-32" dirty="0">
                <a:solidFill>
                  <a:srgbClr val="272525"/>
                </a:solidFill>
                <a:latin typeface="Source Sans Pro" pitchFamily="34" charset="0"/>
                <a:ea typeface="Source Sans Pro" pitchFamily="34" charset="-122"/>
                <a:cs typeface="Source Sans Pro" pitchFamily="34" charset="-120"/>
              </a:rPr>
              <a:t>have a foundation for creating a compelling and engaging flight experience. Remember to apply these concepts creatively, experiment with different physics parameters, and add animations to bring </a:t>
            </a:r>
            <a:r>
              <a:rPr lang="en-US" sz="2000" kern="0" spc="-32" dirty="0" smtClean="0">
                <a:solidFill>
                  <a:srgbClr val="272525"/>
                </a:solidFill>
                <a:latin typeface="Source Sans Pro" pitchFamily="34" charset="0"/>
                <a:ea typeface="Source Sans Pro" pitchFamily="34" charset="-122"/>
                <a:cs typeface="Source Sans Pro" pitchFamily="34" charset="-120"/>
              </a:rPr>
              <a:t>our </a:t>
            </a:r>
            <a:r>
              <a:rPr lang="en-US" sz="2000" kern="0" spc="-32" dirty="0">
                <a:solidFill>
                  <a:srgbClr val="272525"/>
                </a:solidFill>
                <a:latin typeface="Source Sans Pro" pitchFamily="34" charset="0"/>
                <a:ea typeface="Source Sans Pro" pitchFamily="34" charset="-122"/>
                <a:cs typeface="Source Sans Pro" pitchFamily="34" charset="-120"/>
              </a:rPr>
              <a:t>bird to life. </a:t>
            </a:r>
            <a:endParaRPr lang="en-US" sz="2000" dirty="0"/>
          </a:p>
        </p:txBody>
      </p:sp>
    </p:spTree>
    <p:extLst>
      <p:ext uri="{BB962C8B-B14F-4D97-AF65-F5344CB8AC3E}">
        <p14:creationId xmlns:p14="http://schemas.microsoft.com/office/powerpoint/2010/main" val="4059233486"/>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70104" y="1767682"/>
            <a:ext cx="6223794" cy="1173361"/>
          </a:xfrm>
          <a:prstGeom prst="rect">
            <a:avLst/>
          </a:prstGeom>
          <a:noFill/>
          <a:ln/>
        </p:spPr>
        <p:txBody>
          <a:bodyPr wrap="squar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PYTHON GAME PHYSICS: BUILDING </a:t>
            </a:r>
            <a:r>
              <a:rPr lang="en-US" sz="3667" kern="0" spc="-74" dirty="0">
                <a:solidFill>
                  <a:srgbClr val="D73AD7"/>
                </a:solidFill>
                <a:latin typeface="AA Sameer Asmaak" panose="02000506000000020003" pitchFamily="2" charset="-78"/>
                <a:ea typeface="Source Serif Pro Semi Bold" pitchFamily="34" charset="-122"/>
                <a:cs typeface="AA Sameer Asmaak" panose="02000506000000020003" pitchFamily="2" charset="-78"/>
              </a:rPr>
              <a:t>A</a:t>
            </a: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 PIPE SYSTEM</a:t>
            </a:r>
            <a:endParaRPr lang="en-US" sz="3667" dirty="0">
              <a:latin typeface="AA Sameer Asmaak" panose="02000506000000020003" pitchFamily="2" charset="-78"/>
              <a:cs typeface="AA Sameer Asmaak" panose="02000506000000020003" pitchFamily="2" charset="-78"/>
            </a:endParaRPr>
          </a:p>
        </p:txBody>
      </p:sp>
      <p:sp>
        <p:nvSpPr>
          <p:cNvPr id="4" name="Text 1"/>
          <p:cNvSpPr/>
          <p:nvPr/>
        </p:nvSpPr>
        <p:spPr>
          <a:xfrm>
            <a:off x="5270104" y="3240187"/>
            <a:ext cx="6223794" cy="1276747"/>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This </a:t>
            </a:r>
            <a:r>
              <a:rPr lang="en-US" sz="2000" kern="0" spc="-32" dirty="0" smtClean="0">
                <a:solidFill>
                  <a:srgbClr val="272525"/>
                </a:solidFill>
                <a:latin typeface="Source Sans Pro" pitchFamily="34" charset="0"/>
                <a:ea typeface="Source Sans Pro" pitchFamily="34" charset="-122"/>
                <a:cs typeface="Source Sans Pro" pitchFamily="34" charset="-120"/>
              </a:rPr>
              <a:t> </a:t>
            </a:r>
            <a:r>
              <a:rPr lang="en-US" sz="2000" kern="0" spc="-32" dirty="0">
                <a:solidFill>
                  <a:srgbClr val="272525"/>
                </a:solidFill>
                <a:latin typeface="Source Sans Pro" pitchFamily="34" charset="0"/>
                <a:ea typeface="Source Sans Pro" pitchFamily="34" charset="-122"/>
                <a:cs typeface="Source Sans Pro" pitchFamily="34" charset="-120"/>
              </a:rPr>
              <a:t>explores the physics behind building a pipe system in a simple 2D game using Python and the </a:t>
            </a:r>
            <a:r>
              <a:rPr lang="en-US" sz="2000" kern="0" spc="-32" dirty="0">
                <a:solidFill>
                  <a:srgbClr val="272525"/>
                </a:solidFill>
                <a:latin typeface="Source Sans Pro" pitchFamily="34" charset="0"/>
                <a:ea typeface="Source Sans Pro" pitchFamily="34" charset="-122"/>
                <a:cs typeface="Source Sans Pro" pitchFamily="34" charset="-120"/>
              </a:rPr>
              <a:t>Pygame library. We'll examine how to implement collisions, movement, and other aspects of game physics to create a dynamic and engaging environment for our game.</a:t>
            </a:r>
            <a:endParaRPr lang="en-US" sz="2000" dirty="0"/>
          </a:p>
        </p:txBody>
      </p:sp>
      <p:sp>
        <p:nvSpPr>
          <p:cNvPr id="5" name="Shape 2"/>
          <p:cNvSpPr/>
          <p:nvPr/>
        </p:nvSpPr>
        <p:spPr>
          <a:xfrm>
            <a:off x="5270104" y="4756150"/>
            <a:ext cx="319088" cy="319088"/>
          </a:xfrm>
          <a:prstGeom prst="roundRect">
            <a:avLst>
              <a:gd name="adj" fmla="val 23878209"/>
            </a:avLst>
          </a:prstGeom>
          <a:noFill/>
          <a:ln w="7620">
            <a:solidFill>
              <a:srgbClr val="FFFFFF"/>
            </a:solidFill>
            <a:prstDash val="solid"/>
          </a:ln>
        </p:spPr>
      </p:sp>
      <p:sp>
        <p:nvSpPr>
          <p:cNvPr id="7" name="Text 3"/>
          <p:cNvSpPr/>
          <p:nvPr/>
        </p:nvSpPr>
        <p:spPr>
          <a:xfrm>
            <a:off x="5688906" y="4741267"/>
            <a:ext cx="883344" cy="349052"/>
          </a:xfrm>
          <a:prstGeom prst="rect">
            <a:avLst/>
          </a:prstGeom>
          <a:noFill/>
          <a:ln/>
        </p:spPr>
        <p:txBody>
          <a:bodyPr wrap="none" lIns="0" tIns="0" rIns="0" bIns="0" rtlCol="0" anchor="t"/>
          <a:lstStyle/>
          <a:p>
            <a:pPr>
              <a:lnSpc>
                <a:spcPts val="2708"/>
              </a:lnSpc>
            </a:pPr>
            <a:endParaRPr lang="en-US" sz="1958" dirty="0"/>
          </a:p>
        </p:txBody>
      </p:sp>
    </p:spTree>
    <p:extLst>
      <p:ext uri="{BB962C8B-B14F-4D97-AF65-F5344CB8AC3E}">
        <p14:creationId xmlns:p14="http://schemas.microsoft.com/office/powerpoint/2010/main" val="4228615850"/>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4" y="2071490"/>
            <a:ext cx="5390456"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GAME OBJECTS: THE PLAYERS</a:t>
            </a:r>
            <a:endParaRPr lang="en-US" sz="3667" dirty="0">
              <a:latin typeface="AA Sameer Asmaak" panose="02000506000000020003" pitchFamily="2" charset="-78"/>
              <a:cs typeface="AA Sameer Asmaak" panose="02000506000000020003" pitchFamily="2" charset="-78"/>
            </a:endParaRPr>
          </a:p>
        </p:txBody>
      </p:sp>
      <p:sp>
        <p:nvSpPr>
          <p:cNvPr id="3" name="Text 1"/>
          <p:cNvSpPr/>
          <p:nvPr/>
        </p:nvSpPr>
        <p:spPr>
          <a:xfrm>
            <a:off x="698104" y="3156745"/>
            <a:ext cx="2346821" cy="293291"/>
          </a:xfrm>
          <a:prstGeom prst="rect">
            <a:avLst/>
          </a:prstGeom>
          <a:noFill/>
          <a:ln/>
        </p:spPr>
        <p:txBody>
          <a:bodyPr wrap="none" lIns="0" tIns="0" rIns="0" bIns="0" rtlCol="0" anchor="t"/>
          <a:lstStyle/>
          <a:p>
            <a:pPr>
              <a:lnSpc>
                <a:spcPts val="2292"/>
              </a:lnSpc>
            </a:pPr>
            <a:r>
              <a:rPr lang="en-US" sz="2400" kern="0" spc="-37" dirty="0" smtClean="0">
                <a:solidFill>
                  <a:srgbClr val="D73AD7"/>
                </a:solidFill>
                <a:latin typeface="Source Serif Pro Semi Bold" pitchFamily="34" charset="0"/>
                <a:ea typeface="Source Serif Pro Semi Bold" pitchFamily="34" charset="-122"/>
                <a:cs typeface="Source Serif Pro Semi Bold" pitchFamily="34" charset="-120"/>
              </a:rPr>
              <a:t>BIRD CLASS</a:t>
            </a:r>
            <a:endParaRPr lang="en-US" sz="2400" dirty="0"/>
          </a:p>
        </p:txBody>
      </p:sp>
      <p:sp>
        <p:nvSpPr>
          <p:cNvPr id="4" name="Text 2"/>
          <p:cNvSpPr/>
          <p:nvPr/>
        </p:nvSpPr>
        <p:spPr>
          <a:xfrm>
            <a:off x="698104" y="3649464"/>
            <a:ext cx="515461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Bird class defines the bird's behavior, including flapping, gravity, and collision detection. It handles the bird's movement and interaction with the game environment.</a:t>
            </a:r>
            <a:endParaRPr lang="en-US" sz="2000" dirty="0"/>
          </a:p>
        </p:txBody>
      </p:sp>
      <p:sp>
        <p:nvSpPr>
          <p:cNvPr id="5" name="Text 3"/>
          <p:cNvSpPr/>
          <p:nvPr/>
        </p:nvSpPr>
        <p:spPr>
          <a:xfrm>
            <a:off x="6345635" y="3156745"/>
            <a:ext cx="2346821" cy="293291"/>
          </a:xfrm>
          <a:prstGeom prst="rect">
            <a:avLst/>
          </a:prstGeom>
          <a:noFill/>
          <a:ln/>
        </p:spPr>
        <p:txBody>
          <a:bodyPr wrap="none" lIns="0" tIns="0" rIns="0" bIns="0" rtlCol="0" anchor="t"/>
          <a:lstStyle/>
          <a:p>
            <a:pPr>
              <a:lnSpc>
                <a:spcPts val="2292"/>
              </a:lnSpc>
            </a:pPr>
            <a:r>
              <a:rPr lang="en-US" sz="2400" kern="0" spc="-37" dirty="0" smtClean="0">
                <a:solidFill>
                  <a:srgbClr val="D73AD7"/>
                </a:solidFill>
                <a:latin typeface="Source Serif Pro Semi Bold" pitchFamily="34" charset="0"/>
                <a:ea typeface="Source Serif Pro Semi Bold" pitchFamily="34" charset="-122"/>
                <a:cs typeface="Source Serif Pro Semi Bold" pitchFamily="34" charset="-120"/>
              </a:rPr>
              <a:t>PIPE CLASS</a:t>
            </a:r>
            <a:endParaRPr lang="en-US" sz="2400" dirty="0"/>
          </a:p>
        </p:txBody>
      </p:sp>
      <p:sp>
        <p:nvSpPr>
          <p:cNvPr id="6" name="Text 4"/>
          <p:cNvSpPr/>
          <p:nvPr/>
        </p:nvSpPr>
        <p:spPr>
          <a:xfrm>
            <a:off x="6345634" y="3649464"/>
            <a:ext cx="515461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Pipe class manages the pipes, including their generation, movement, and collision detection. It ensures a continuous flow of obstacles for the bird to navigate.</a:t>
            </a:r>
            <a:endParaRPr lang="en-US" sz="2000" dirty="0"/>
          </a:p>
        </p:txBody>
      </p:sp>
    </p:spTree>
    <p:extLst>
      <p:ext uri="{BB962C8B-B14F-4D97-AF65-F5344CB8AC3E}">
        <p14:creationId xmlns:p14="http://schemas.microsoft.com/office/powerpoint/2010/main" val="3800335100"/>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752303"/>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THE PIPE CLASS</a:t>
            </a:r>
            <a:endParaRPr lang="en-US" sz="3667" dirty="0">
              <a:latin typeface="AA Sameer Asmaak" panose="02000506000000020003" pitchFamily="2" charset="-78"/>
              <a:cs typeface="AA Sameer Asmaak" panose="02000506000000020003" pitchFamily="2" charset="-78"/>
            </a:endParaRPr>
          </a:p>
        </p:txBody>
      </p:sp>
      <p:sp>
        <p:nvSpPr>
          <p:cNvPr id="3" name="Text 1"/>
          <p:cNvSpPr/>
          <p:nvPr/>
        </p:nvSpPr>
        <p:spPr>
          <a:xfrm>
            <a:off x="698104" y="2837557"/>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Initialization</a:t>
            </a:r>
            <a:endParaRPr lang="en-US" sz="2400" dirty="0"/>
          </a:p>
        </p:txBody>
      </p:sp>
      <p:sp>
        <p:nvSpPr>
          <p:cNvPr id="4" name="Text 2"/>
          <p:cNvSpPr/>
          <p:nvPr/>
        </p:nvSpPr>
        <p:spPr>
          <a:xfrm>
            <a:off x="698104" y="3330278"/>
            <a:ext cx="5154613" cy="1595933"/>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**init** method initializes the pipe object. It loads images for the top and bottom sections, creates rectangular collision areas, and defines the pipe's initial position and speed. The **pipe_gap** argument controls the vertical distance between the top and bottom pipe sections.</a:t>
            </a:r>
            <a:endParaRPr lang="en-US" sz="2000" dirty="0"/>
          </a:p>
        </p:txBody>
      </p:sp>
      <p:sp>
        <p:nvSpPr>
          <p:cNvPr id="5" name="Text 3"/>
          <p:cNvSpPr/>
          <p:nvPr/>
        </p:nvSpPr>
        <p:spPr>
          <a:xfrm>
            <a:off x="6345635" y="2837557"/>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Drawing</a:t>
            </a:r>
            <a:endParaRPr lang="en-US" sz="2400" dirty="0"/>
          </a:p>
        </p:txBody>
      </p:sp>
      <p:sp>
        <p:nvSpPr>
          <p:cNvPr id="6" name="Text 4"/>
          <p:cNvSpPr/>
          <p:nvPr/>
        </p:nvSpPr>
        <p:spPr>
          <a:xfrm>
            <a:off x="6345634" y="3330278"/>
            <a:ext cx="5154613" cy="1595933"/>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drawPipe method draws the pipe object onto the game window using the preloaded images and collision rectangles. The images are placed according to the rect positions, creating the visual appearance of the pipe. It's a simple function, but crucial for rendering the pipe on the screen.</a:t>
            </a:r>
            <a:endParaRPr lang="en-US" sz="2000" dirty="0"/>
          </a:p>
        </p:txBody>
      </p:sp>
    </p:spTree>
    <p:extLst>
      <p:ext uri="{BB962C8B-B14F-4D97-AF65-F5344CB8AC3E}">
        <p14:creationId xmlns:p14="http://schemas.microsoft.com/office/powerpoint/2010/main" val="407885820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19799" y="518319"/>
            <a:ext cx="4355207" cy="544413"/>
          </a:xfrm>
          <a:prstGeom prst="rect">
            <a:avLst/>
          </a:prstGeom>
          <a:noFill/>
          <a:ln/>
        </p:spPr>
        <p:txBody>
          <a:bodyPr wrap="none" lIns="0" tIns="0" rIns="0" bIns="0" rtlCol="0" anchor="t"/>
          <a:lstStyle/>
          <a:p>
            <a:pPr>
              <a:lnSpc>
                <a:spcPts val="4250"/>
              </a:lnSpc>
            </a:pPr>
            <a:r>
              <a:rPr lang="en-US" sz="3417" kern="0" spc="-68"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PIPE GENERATION</a:t>
            </a:r>
            <a:endParaRPr lang="en-US" sz="3417" dirty="0">
              <a:latin typeface="AA Sameer Asmaak" panose="02000506000000020003" pitchFamily="2" charset="-78"/>
              <a:cs typeface="AA Sameer Asmaak" panose="02000506000000020003" pitchFamily="2" charset="-78"/>
            </a:endParaRPr>
          </a:p>
        </p:txBody>
      </p:sp>
      <p:sp>
        <p:nvSpPr>
          <p:cNvPr id="4" name="Shape 1"/>
          <p:cNvSpPr/>
          <p:nvPr/>
        </p:nvSpPr>
        <p:spPr>
          <a:xfrm>
            <a:off x="5484713" y="1340346"/>
            <a:ext cx="25400" cy="4999236"/>
          </a:xfrm>
          <a:prstGeom prst="roundRect">
            <a:avLst>
              <a:gd name="adj" fmla="val 306069"/>
            </a:avLst>
          </a:prstGeom>
          <a:solidFill>
            <a:srgbClr val="DABADD"/>
          </a:solidFill>
          <a:ln/>
        </p:spPr>
      </p:sp>
      <p:sp>
        <p:nvSpPr>
          <p:cNvPr id="5" name="Shape 2"/>
          <p:cNvSpPr/>
          <p:nvPr/>
        </p:nvSpPr>
        <p:spPr>
          <a:xfrm>
            <a:off x="5680225" y="1743968"/>
            <a:ext cx="647799" cy="25400"/>
          </a:xfrm>
          <a:prstGeom prst="roundRect">
            <a:avLst>
              <a:gd name="adj" fmla="val 306069"/>
            </a:avLst>
          </a:prstGeom>
          <a:solidFill>
            <a:srgbClr val="DABADD"/>
          </a:solidFill>
          <a:ln/>
        </p:spPr>
      </p:sp>
      <p:sp>
        <p:nvSpPr>
          <p:cNvPr id="6" name="Shape 3"/>
          <p:cNvSpPr/>
          <p:nvPr/>
        </p:nvSpPr>
        <p:spPr>
          <a:xfrm>
            <a:off x="5289203" y="1548507"/>
            <a:ext cx="416421" cy="416421"/>
          </a:xfrm>
          <a:prstGeom prst="roundRect">
            <a:avLst>
              <a:gd name="adj" fmla="val 18669"/>
            </a:avLst>
          </a:prstGeom>
          <a:solidFill>
            <a:srgbClr val="F4D4F7"/>
          </a:solidFill>
          <a:ln w="7620">
            <a:solidFill>
              <a:srgbClr val="DABADD"/>
            </a:solidFill>
            <a:prstDash val="solid"/>
          </a:ln>
        </p:spPr>
      </p:sp>
      <p:sp>
        <p:nvSpPr>
          <p:cNvPr id="7" name="Text 4"/>
          <p:cNvSpPr/>
          <p:nvPr/>
        </p:nvSpPr>
        <p:spPr>
          <a:xfrm>
            <a:off x="5432078" y="1625997"/>
            <a:ext cx="130671" cy="261343"/>
          </a:xfrm>
          <a:prstGeom prst="rect">
            <a:avLst/>
          </a:prstGeom>
          <a:noFill/>
          <a:ln/>
        </p:spPr>
        <p:txBody>
          <a:bodyPr wrap="none" lIns="0" tIns="0" rIns="0" bIns="0" rtlCol="0" anchor="t"/>
          <a:lstStyle/>
          <a:p>
            <a:pPr algn="ctr">
              <a:lnSpc>
                <a:spcPts val="2042"/>
              </a:lnSpc>
            </a:pPr>
            <a:r>
              <a:rPr lang="en-US" sz="2042" kern="0" spc="-41"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042" dirty="0"/>
          </a:p>
        </p:txBody>
      </p:sp>
      <p:sp>
        <p:nvSpPr>
          <p:cNvPr id="8" name="Text 5"/>
          <p:cNvSpPr/>
          <p:nvPr/>
        </p:nvSpPr>
        <p:spPr>
          <a:xfrm>
            <a:off x="6515398" y="1525389"/>
            <a:ext cx="2177554" cy="272157"/>
          </a:xfrm>
          <a:prstGeom prst="rect">
            <a:avLst/>
          </a:prstGeom>
          <a:noFill/>
          <a:ln/>
        </p:spPr>
        <p:txBody>
          <a:bodyPr wrap="none" lIns="0" tIns="0" rIns="0" bIns="0" rtlCol="0" anchor="t"/>
          <a:lstStyle/>
          <a:p>
            <a:pPr>
              <a:lnSpc>
                <a:spcPts val="2125"/>
              </a:lnSpc>
            </a:pPr>
            <a:r>
              <a:rPr lang="en-US" sz="2000" kern="0" spc="-34" dirty="0">
                <a:solidFill>
                  <a:srgbClr val="272525"/>
                </a:solidFill>
                <a:latin typeface="Source Serif Pro Semi Bold" pitchFamily="34" charset="0"/>
                <a:ea typeface="Source Serif Pro Semi Bold" pitchFamily="34" charset="-122"/>
                <a:cs typeface="Source Serif Pro Semi Bold" pitchFamily="34" charset="-120"/>
              </a:rPr>
              <a:t>Interval</a:t>
            </a:r>
            <a:endParaRPr lang="en-US" sz="2000" dirty="0"/>
          </a:p>
        </p:txBody>
      </p:sp>
      <p:sp>
        <p:nvSpPr>
          <p:cNvPr id="9" name="Text 6"/>
          <p:cNvSpPr/>
          <p:nvPr/>
        </p:nvSpPr>
        <p:spPr>
          <a:xfrm>
            <a:off x="6515398" y="1908572"/>
            <a:ext cx="5028803" cy="888504"/>
          </a:xfrm>
          <a:prstGeom prst="rect">
            <a:avLst/>
          </a:prstGeom>
          <a:noFill/>
          <a:ln/>
        </p:spPr>
        <p:txBody>
          <a:bodyPr wrap="square" lIns="0" tIns="0" rIns="0" bIns="0" rtlCol="0" anchor="t"/>
          <a:lstStyle/>
          <a:p>
            <a:pPr algn="just">
              <a:lnSpc>
                <a:spcPts val="2292"/>
              </a:lnSpc>
            </a:pPr>
            <a:r>
              <a:rPr lang="en-US" kern="0" spc="-29" dirty="0">
                <a:solidFill>
                  <a:srgbClr val="272525"/>
                </a:solidFill>
                <a:latin typeface="Source Sans Pro" pitchFamily="34" charset="0"/>
                <a:ea typeface="Source Sans Pro" pitchFamily="34" charset="-122"/>
                <a:cs typeface="Source Sans Pro" pitchFamily="34" charset="-120"/>
              </a:rPr>
              <a:t>Pipes are generated at regular intervals, controlled by a counter that increments with each frame. When the counter reaches a certain threshold, a new pipe pair is created.</a:t>
            </a:r>
            <a:endParaRPr lang="en-US" dirty="0"/>
          </a:p>
        </p:txBody>
      </p:sp>
      <p:sp>
        <p:nvSpPr>
          <p:cNvPr id="10" name="Shape 7"/>
          <p:cNvSpPr/>
          <p:nvPr/>
        </p:nvSpPr>
        <p:spPr>
          <a:xfrm>
            <a:off x="5680225" y="3570783"/>
            <a:ext cx="647799" cy="25400"/>
          </a:xfrm>
          <a:prstGeom prst="roundRect">
            <a:avLst>
              <a:gd name="adj" fmla="val 306069"/>
            </a:avLst>
          </a:prstGeom>
          <a:solidFill>
            <a:srgbClr val="DABADD"/>
          </a:solidFill>
          <a:ln/>
        </p:spPr>
      </p:sp>
      <p:sp>
        <p:nvSpPr>
          <p:cNvPr id="11" name="Shape 8"/>
          <p:cNvSpPr/>
          <p:nvPr/>
        </p:nvSpPr>
        <p:spPr>
          <a:xfrm>
            <a:off x="5289203" y="3375323"/>
            <a:ext cx="416421" cy="416421"/>
          </a:xfrm>
          <a:prstGeom prst="roundRect">
            <a:avLst>
              <a:gd name="adj" fmla="val 18669"/>
            </a:avLst>
          </a:prstGeom>
          <a:solidFill>
            <a:srgbClr val="F4D4F7"/>
          </a:solidFill>
          <a:ln w="7620">
            <a:solidFill>
              <a:srgbClr val="DABADD"/>
            </a:solidFill>
            <a:prstDash val="solid"/>
          </a:ln>
        </p:spPr>
      </p:sp>
      <p:sp>
        <p:nvSpPr>
          <p:cNvPr id="12" name="Text 9"/>
          <p:cNvSpPr/>
          <p:nvPr/>
        </p:nvSpPr>
        <p:spPr>
          <a:xfrm>
            <a:off x="5432078" y="3452813"/>
            <a:ext cx="130671" cy="261343"/>
          </a:xfrm>
          <a:prstGeom prst="rect">
            <a:avLst/>
          </a:prstGeom>
          <a:noFill/>
          <a:ln/>
        </p:spPr>
        <p:txBody>
          <a:bodyPr wrap="none" lIns="0" tIns="0" rIns="0" bIns="0" rtlCol="0" anchor="t"/>
          <a:lstStyle/>
          <a:p>
            <a:pPr algn="ctr">
              <a:lnSpc>
                <a:spcPts val="2042"/>
              </a:lnSpc>
            </a:pPr>
            <a:r>
              <a:rPr lang="en-US" sz="2042" kern="0" spc="-41"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042" dirty="0"/>
          </a:p>
        </p:txBody>
      </p:sp>
      <p:sp>
        <p:nvSpPr>
          <p:cNvPr id="13" name="Text 10"/>
          <p:cNvSpPr/>
          <p:nvPr/>
        </p:nvSpPr>
        <p:spPr>
          <a:xfrm>
            <a:off x="6515398" y="3352205"/>
            <a:ext cx="2177554" cy="272157"/>
          </a:xfrm>
          <a:prstGeom prst="rect">
            <a:avLst/>
          </a:prstGeom>
          <a:noFill/>
          <a:ln/>
        </p:spPr>
        <p:txBody>
          <a:bodyPr wrap="none" lIns="0" tIns="0" rIns="0" bIns="0" rtlCol="0" anchor="t"/>
          <a:lstStyle/>
          <a:p>
            <a:pPr>
              <a:lnSpc>
                <a:spcPts val="2125"/>
              </a:lnSpc>
            </a:pPr>
            <a:r>
              <a:rPr lang="en-US" sz="2000" kern="0" spc="-34" dirty="0">
                <a:solidFill>
                  <a:srgbClr val="272525"/>
                </a:solidFill>
                <a:latin typeface="Source Serif Pro Semi Bold" pitchFamily="34" charset="0"/>
                <a:ea typeface="Source Serif Pro Semi Bold" pitchFamily="34" charset="-122"/>
                <a:cs typeface="Source Serif Pro Semi Bold" pitchFamily="34" charset="-120"/>
              </a:rPr>
              <a:t>Position</a:t>
            </a:r>
            <a:endParaRPr lang="en-US" sz="2000" dirty="0"/>
          </a:p>
        </p:txBody>
      </p:sp>
      <p:sp>
        <p:nvSpPr>
          <p:cNvPr id="14" name="Text 11"/>
          <p:cNvSpPr/>
          <p:nvPr/>
        </p:nvSpPr>
        <p:spPr>
          <a:xfrm>
            <a:off x="6515398" y="3735388"/>
            <a:ext cx="5028803" cy="888504"/>
          </a:xfrm>
          <a:prstGeom prst="rect">
            <a:avLst/>
          </a:prstGeom>
          <a:noFill/>
          <a:ln/>
        </p:spPr>
        <p:txBody>
          <a:bodyPr wrap="square" lIns="0" tIns="0" rIns="0" bIns="0" rtlCol="0" anchor="t"/>
          <a:lstStyle/>
          <a:p>
            <a:pPr algn="just">
              <a:lnSpc>
                <a:spcPts val="2292"/>
              </a:lnSpc>
            </a:pPr>
            <a:r>
              <a:rPr lang="en-US" kern="0" spc="-29" dirty="0">
                <a:solidFill>
                  <a:srgbClr val="272525"/>
                </a:solidFill>
                <a:latin typeface="Source Sans Pro" pitchFamily="34" charset="0"/>
                <a:ea typeface="Source Sans Pro" pitchFamily="34" charset="-122"/>
                <a:cs typeface="Source Sans Pro" pitchFamily="34" charset="-120"/>
              </a:rPr>
              <a:t>The pipes are positioned randomly, with the top pipe's height varying to create different challenges. The gap between the pipes is also defined by a constant value</a:t>
            </a:r>
            <a:r>
              <a:rPr lang="en-US" sz="1417" kern="0" spc="-29" dirty="0">
                <a:solidFill>
                  <a:srgbClr val="272525"/>
                </a:solidFill>
                <a:latin typeface="Source Sans Pro" pitchFamily="34" charset="0"/>
                <a:ea typeface="Source Sans Pro" pitchFamily="34" charset="-122"/>
                <a:cs typeface="Source Sans Pro" pitchFamily="34" charset="-120"/>
              </a:rPr>
              <a:t>.</a:t>
            </a:r>
            <a:endParaRPr lang="en-US" sz="1417" dirty="0"/>
          </a:p>
        </p:txBody>
      </p:sp>
      <p:sp>
        <p:nvSpPr>
          <p:cNvPr id="15" name="Shape 12"/>
          <p:cNvSpPr/>
          <p:nvPr/>
        </p:nvSpPr>
        <p:spPr>
          <a:xfrm>
            <a:off x="5680225" y="5397599"/>
            <a:ext cx="647799" cy="25400"/>
          </a:xfrm>
          <a:prstGeom prst="roundRect">
            <a:avLst>
              <a:gd name="adj" fmla="val 306069"/>
            </a:avLst>
          </a:prstGeom>
          <a:solidFill>
            <a:srgbClr val="DABADD"/>
          </a:solidFill>
          <a:ln/>
        </p:spPr>
      </p:sp>
      <p:sp>
        <p:nvSpPr>
          <p:cNvPr id="16" name="Shape 13"/>
          <p:cNvSpPr/>
          <p:nvPr/>
        </p:nvSpPr>
        <p:spPr>
          <a:xfrm>
            <a:off x="5289203" y="5202139"/>
            <a:ext cx="416421" cy="416421"/>
          </a:xfrm>
          <a:prstGeom prst="roundRect">
            <a:avLst>
              <a:gd name="adj" fmla="val 18669"/>
            </a:avLst>
          </a:prstGeom>
          <a:solidFill>
            <a:srgbClr val="F4D4F7"/>
          </a:solidFill>
          <a:ln w="7620">
            <a:solidFill>
              <a:srgbClr val="DABADD"/>
            </a:solidFill>
            <a:prstDash val="solid"/>
          </a:ln>
        </p:spPr>
      </p:sp>
      <p:sp>
        <p:nvSpPr>
          <p:cNvPr id="17" name="Text 14"/>
          <p:cNvSpPr/>
          <p:nvPr/>
        </p:nvSpPr>
        <p:spPr>
          <a:xfrm>
            <a:off x="5432078" y="5279629"/>
            <a:ext cx="130671" cy="261343"/>
          </a:xfrm>
          <a:prstGeom prst="rect">
            <a:avLst/>
          </a:prstGeom>
          <a:noFill/>
          <a:ln/>
        </p:spPr>
        <p:txBody>
          <a:bodyPr wrap="none" lIns="0" tIns="0" rIns="0" bIns="0" rtlCol="0" anchor="t"/>
          <a:lstStyle/>
          <a:p>
            <a:pPr algn="ctr">
              <a:lnSpc>
                <a:spcPts val="2042"/>
              </a:lnSpc>
            </a:pPr>
            <a:r>
              <a:rPr lang="en-US" sz="2042" kern="0" spc="-41"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042" dirty="0"/>
          </a:p>
        </p:txBody>
      </p:sp>
      <p:sp>
        <p:nvSpPr>
          <p:cNvPr id="18" name="Text 15"/>
          <p:cNvSpPr/>
          <p:nvPr/>
        </p:nvSpPr>
        <p:spPr>
          <a:xfrm>
            <a:off x="6515398" y="5179020"/>
            <a:ext cx="2177554" cy="272157"/>
          </a:xfrm>
          <a:prstGeom prst="rect">
            <a:avLst/>
          </a:prstGeom>
          <a:noFill/>
          <a:ln/>
        </p:spPr>
        <p:txBody>
          <a:bodyPr wrap="none" lIns="0" tIns="0" rIns="0" bIns="0" rtlCol="0" anchor="t"/>
          <a:lstStyle/>
          <a:p>
            <a:pPr>
              <a:lnSpc>
                <a:spcPts val="2125"/>
              </a:lnSpc>
            </a:pPr>
            <a:r>
              <a:rPr lang="en-US" sz="2000" kern="0" spc="-34" dirty="0">
                <a:solidFill>
                  <a:srgbClr val="272525"/>
                </a:solidFill>
                <a:latin typeface="Source Serif Pro Semi Bold" pitchFamily="34" charset="0"/>
                <a:ea typeface="Source Serif Pro Semi Bold" pitchFamily="34" charset="-122"/>
                <a:cs typeface="Source Serif Pro Semi Bold" pitchFamily="34" charset="-120"/>
              </a:rPr>
              <a:t>Movement</a:t>
            </a:r>
            <a:endParaRPr lang="en-US" sz="2000" dirty="0"/>
          </a:p>
        </p:txBody>
      </p:sp>
      <p:sp>
        <p:nvSpPr>
          <p:cNvPr id="19" name="Text 16"/>
          <p:cNvSpPr/>
          <p:nvPr/>
        </p:nvSpPr>
        <p:spPr>
          <a:xfrm>
            <a:off x="6515398" y="5562204"/>
            <a:ext cx="5028803" cy="592336"/>
          </a:xfrm>
          <a:prstGeom prst="rect">
            <a:avLst/>
          </a:prstGeom>
          <a:noFill/>
          <a:ln/>
        </p:spPr>
        <p:txBody>
          <a:bodyPr wrap="square" lIns="0" tIns="0" rIns="0" bIns="0" rtlCol="0" anchor="t"/>
          <a:lstStyle/>
          <a:p>
            <a:pPr algn="just">
              <a:lnSpc>
                <a:spcPts val="2292"/>
              </a:lnSpc>
            </a:pPr>
            <a:r>
              <a:rPr lang="en-US" kern="0" spc="-29" dirty="0">
                <a:solidFill>
                  <a:srgbClr val="272525"/>
                </a:solidFill>
                <a:latin typeface="Source Sans Pro" pitchFamily="34" charset="0"/>
                <a:ea typeface="Source Sans Pro" pitchFamily="34" charset="-122"/>
                <a:cs typeface="Source Sans Pro" pitchFamily="34" charset="-120"/>
              </a:rPr>
              <a:t>The pipes move horizontally across the screen at a constant speed. Once they move off-screen, they are removed from the game.</a:t>
            </a:r>
            <a:endParaRPr lang="en-US" dirty="0"/>
          </a:p>
        </p:txBody>
      </p:sp>
    </p:spTree>
    <p:extLst>
      <p:ext uri="{BB962C8B-B14F-4D97-AF65-F5344CB8AC3E}">
        <p14:creationId xmlns:p14="http://schemas.microsoft.com/office/powerpoint/2010/main" val="1404648252"/>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4" y="1592660"/>
            <a:ext cx="6366073"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PHYSICS: UNDERSTANDING MOTION</a:t>
            </a:r>
            <a:endParaRPr lang="en-US" sz="3667" dirty="0">
              <a:latin typeface="AA Sameer Asmaak" panose="02000506000000020003" pitchFamily="2" charset="-78"/>
              <a:cs typeface="AA Sameer Asmaak" panose="02000506000000020003" pitchFamily="2" charset="-78"/>
            </a:endParaRPr>
          </a:p>
        </p:txBody>
      </p:sp>
      <p:sp>
        <p:nvSpPr>
          <p:cNvPr id="3" name="Text 1"/>
          <p:cNvSpPr/>
          <p:nvPr/>
        </p:nvSpPr>
        <p:spPr>
          <a:xfrm>
            <a:off x="698104" y="267791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Constant Velocity</a:t>
            </a:r>
            <a:endParaRPr lang="en-US" sz="2400" dirty="0"/>
          </a:p>
        </p:txBody>
      </p:sp>
      <p:sp>
        <p:nvSpPr>
          <p:cNvPr id="4" name="Text 2"/>
          <p:cNvSpPr/>
          <p:nvPr/>
        </p:nvSpPr>
        <p:spPr>
          <a:xfrm>
            <a:off x="698104" y="3170634"/>
            <a:ext cx="5154613" cy="191512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Pipes move at a constant velocity to the left, giving the player a sense of progression. We use the Pygame time module to ensure smooth movement regardless of the frame rate. The **move_speed** attribute controls the rate of horizontal movement. This movement is essential for the player's challenge, as the pipes approach, they need to navigate the gaps.</a:t>
            </a:r>
            <a:endParaRPr lang="en-US" sz="2000" dirty="0"/>
          </a:p>
        </p:txBody>
      </p:sp>
      <p:sp>
        <p:nvSpPr>
          <p:cNvPr id="5" name="Text 3"/>
          <p:cNvSpPr/>
          <p:nvPr/>
        </p:nvSpPr>
        <p:spPr>
          <a:xfrm>
            <a:off x="6345635" y="267791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The Update Method</a:t>
            </a:r>
            <a:endParaRPr lang="en-US" sz="2400" dirty="0"/>
          </a:p>
        </p:txBody>
      </p:sp>
      <p:sp>
        <p:nvSpPr>
          <p:cNvPr id="6" name="Text 4"/>
          <p:cNvSpPr/>
          <p:nvPr/>
        </p:nvSpPr>
        <p:spPr>
          <a:xfrm>
            <a:off x="6345634" y="3170634"/>
            <a:ext cx="5154613" cy="1595933"/>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update method handles the pipe's movement. It modifies the X-coordinate of both the top and bottom pipe rectangles by subtracting the **move_speed** multiplied by the time elapsed since the last update. This creates a smooth, consistent leftward motion.</a:t>
            </a:r>
            <a:endParaRPr lang="en-US" sz="2000" dirty="0"/>
          </a:p>
        </p:txBody>
      </p:sp>
    </p:spTree>
    <p:extLst>
      <p:ext uri="{BB962C8B-B14F-4D97-AF65-F5344CB8AC3E}">
        <p14:creationId xmlns:p14="http://schemas.microsoft.com/office/powerpoint/2010/main" val="182292468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592660"/>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COLLISION DETECTION</a:t>
            </a:r>
            <a:endParaRPr lang="en-US" sz="3667" dirty="0">
              <a:latin typeface="AA Sameer Asmaak" panose="02000506000000020003" pitchFamily="2" charset="-78"/>
              <a:cs typeface="AA Sameer Asmaak" panose="02000506000000020003" pitchFamily="2" charset="-78"/>
            </a:endParaRPr>
          </a:p>
        </p:txBody>
      </p:sp>
      <p:sp>
        <p:nvSpPr>
          <p:cNvPr id="3" name="Text 1"/>
          <p:cNvSpPr/>
          <p:nvPr/>
        </p:nvSpPr>
        <p:spPr>
          <a:xfrm>
            <a:off x="698104" y="267791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Rectangles</a:t>
            </a:r>
            <a:endParaRPr lang="en-US" sz="2400" dirty="0"/>
          </a:p>
        </p:txBody>
      </p:sp>
      <p:sp>
        <p:nvSpPr>
          <p:cNvPr id="4" name="Text 2"/>
          <p:cNvSpPr/>
          <p:nvPr/>
        </p:nvSpPr>
        <p:spPr>
          <a:xfrm>
            <a:off x="698104" y="3170634"/>
            <a:ext cx="5154613" cy="1276747"/>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Pygame's Rect objects are used to represent the boundaries of the pipes. They are rectangles, so their collision detection is straightforward. When the player's object's rectangle overlaps with the pipe's rectangle, a collision is detected</a:t>
            </a:r>
            <a:r>
              <a:rPr lang="en-US" sz="1542" kern="0" spc="-32" dirty="0">
                <a:solidFill>
                  <a:srgbClr val="272525"/>
                </a:solidFill>
                <a:latin typeface="Source Sans Pro" pitchFamily="34" charset="0"/>
                <a:ea typeface="Source Sans Pro" pitchFamily="34" charset="-122"/>
                <a:cs typeface="Source Sans Pro" pitchFamily="34" charset="-120"/>
              </a:rPr>
              <a:t>.</a:t>
            </a:r>
            <a:endParaRPr lang="en-US" sz="1542" dirty="0"/>
          </a:p>
        </p:txBody>
      </p:sp>
      <p:sp>
        <p:nvSpPr>
          <p:cNvPr id="5" name="Text 3"/>
          <p:cNvSpPr/>
          <p:nvPr/>
        </p:nvSpPr>
        <p:spPr>
          <a:xfrm>
            <a:off x="6345635" y="2677915"/>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Simple Collision Check</a:t>
            </a:r>
            <a:endParaRPr lang="en-US" sz="2400" dirty="0"/>
          </a:p>
        </p:txBody>
      </p:sp>
      <p:sp>
        <p:nvSpPr>
          <p:cNvPr id="6" name="Text 4"/>
          <p:cNvSpPr/>
          <p:nvPr/>
        </p:nvSpPr>
        <p:spPr>
          <a:xfrm>
            <a:off x="6345634" y="3170634"/>
            <a:ext cx="5154613" cy="191512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Using the **rect.colliderect** method, we can easily check if the player's rectangle collides with either the top or bottom pipe rectangle. This simple method provides the basic logic for collision detection in our game. Collisions are an important element of game physics, determining whether the player interacts with game elements or the environment.</a:t>
            </a:r>
            <a:endParaRPr lang="en-US" sz="2000" dirty="0"/>
          </a:p>
        </p:txBody>
      </p:sp>
    </p:spTree>
    <p:extLst>
      <p:ext uri="{BB962C8B-B14F-4D97-AF65-F5344CB8AC3E}">
        <p14:creationId xmlns:p14="http://schemas.microsoft.com/office/powerpoint/2010/main" val="33309739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01344" y="782638"/>
            <a:ext cx="4231382" cy="528935"/>
          </a:xfrm>
          <a:prstGeom prst="rect">
            <a:avLst/>
          </a:prstGeom>
          <a:noFill/>
          <a:ln/>
        </p:spPr>
        <p:txBody>
          <a:bodyPr wrap="none" lIns="0" tIns="0" rIns="0" bIns="0" rtlCol="0" anchor="t"/>
          <a:lstStyle/>
          <a:p>
            <a:pPr>
              <a:lnSpc>
                <a:spcPts val="4125"/>
              </a:lnSpc>
            </a:pPr>
            <a:r>
              <a:rPr lang="en-US" sz="3292" kern="0" spc="-67"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CALCULATING MOTION</a:t>
            </a:r>
            <a:endParaRPr lang="en-US" sz="3292" dirty="0">
              <a:latin typeface="AA Sameer Asmaak" panose="02000506000000020003" pitchFamily="2" charset="-78"/>
              <a:cs typeface="AA Sameer Asmaak" panose="02000506000000020003" pitchFamily="2" charset="-78"/>
            </a:endParaRPr>
          </a:p>
        </p:txBody>
      </p:sp>
      <p:sp>
        <p:nvSpPr>
          <p:cNvPr id="4" name="Shape 1"/>
          <p:cNvSpPr/>
          <p:nvPr/>
        </p:nvSpPr>
        <p:spPr>
          <a:xfrm>
            <a:off x="5201345" y="1783556"/>
            <a:ext cx="404614" cy="404614"/>
          </a:xfrm>
          <a:prstGeom prst="roundRect">
            <a:avLst>
              <a:gd name="adj" fmla="val 18667"/>
            </a:avLst>
          </a:prstGeom>
          <a:solidFill>
            <a:srgbClr val="F4D4F7"/>
          </a:solidFill>
          <a:ln w="7620">
            <a:solidFill>
              <a:srgbClr val="DABADD"/>
            </a:solidFill>
            <a:prstDash val="solid"/>
          </a:ln>
        </p:spPr>
      </p:sp>
      <p:sp>
        <p:nvSpPr>
          <p:cNvPr id="5" name="Text 2"/>
          <p:cNvSpPr/>
          <p:nvPr/>
        </p:nvSpPr>
        <p:spPr>
          <a:xfrm>
            <a:off x="5340152" y="1858864"/>
            <a:ext cx="126901" cy="253901"/>
          </a:xfrm>
          <a:prstGeom prst="rect">
            <a:avLst/>
          </a:prstGeom>
          <a:noFill/>
          <a:ln/>
        </p:spPr>
        <p:txBody>
          <a:bodyPr wrap="none" lIns="0" tIns="0" rIns="0" bIns="0" rtlCol="0" anchor="t"/>
          <a:lstStyle/>
          <a:p>
            <a:pPr algn="ctr">
              <a:lnSpc>
                <a:spcPts val="1958"/>
              </a:lnSpc>
            </a:pPr>
            <a:r>
              <a:rPr lang="en-US" sz="1958" kern="0" spc="-4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1958" dirty="0"/>
          </a:p>
        </p:txBody>
      </p:sp>
      <p:sp>
        <p:nvSpPr>
          <p:cNvPr id="6" name="Text 3"/>
          <p:cNvSpPr/>
          <p:nvPr/>
        </p:nvSpPr>
        <p:spPr>
          <a:xfrm>
            <a:off x="5785743" y="1783556"/>
            <a:ext cx="2115642" cy="264418"/>
          </a:xfrm>
          <a:prstGeom prst="rect">
            <a:avLst/>
          </a:prstGeom>
          <a:noFill/>
          <a:ln/>
        </p:spPr>
        <p:txBody>
          <a:bodyPr wrap="none" lIns="0" tIns="0" rIns="0" bIns="0" rtlCol="0" anchor="t"/>
          <a:lstStyle/>
          <a:p>
            <a:pPr>
              <a:lnSpc>
                <a:spcPts val="2042"/>
              </a:lnSpc>
            </a:pPr>
            <a:r>
              <a:rPr lang="en-US" sz="2000" kern="0" spc="-33" dirty="0">
                <a:solidFill>
                  <a:srgbClr val="272525"/>
                </a:solidFill>
                <a:latin typeface="Source Serif Pro Semi Bold" pitchFamily="34" charset="0"/>
                <a:ea typeface="Source Serif Pro Semi Bold" pitchFamily="34" charset="-122"/>
                <a:cs typeface="Source Serif Pro Semi Bold" pitchFamily="34" charset="-120"/>
              </a:rPr>
              <a:t>Velocity</a:t>
            </a:r>
            <a:endParaRPr lang="en-US" sz="2000" dirty="0"/>
          </a:p>
        </p:txBody>
      </p:sp>
      <p:sp>
        <p:nvSpPr>
          <p:cNvPr id="7" name="Text 4"/>
          <p:cNvSpPr/>
          <p:nvPr/>
        </p:nvSpPr>
        <p:spPr>
          <a:xfrm>
            <a:off x="5785743" y="2155825"/>
            <a:ext cx="2506365" cy="1726407"/>
          </a:xfrm>
          <a:prstGeom prst="rect">
            <a:avLst/>
          </a:prstGeom>
          <a:noFill/>
          <a:ln/>
        </p:spPr>
        <p:txBody>
          <a:bodyPr wrap="square" lIns="0" tIns="0" rIns="0" bIns="0" rtlCol="0" anchor="t"/>
          <a:lstStyle/>
          <a:p>
            <a:pPr algn="just">
              <a:lnSpc>
                <a:spcPts val="2250"/>
              </a:lnSpc>
            </a:pPr>
            <a:r>
              <a:rPr lang="en-US" kern="0" spc="-28" dirty="0">
                <a:solidFill>
                  <a:srgbClr val="272525"/>
                </a:solidFill>
                <a:latin typeface="Source Sans Pro" pitchFamily="34" charset="0"/>
                <a:ea typeface="Source Sans Pro" pitchFamily="34" charset="-122"/>
                <a:cs typeface="Source Sans Pro" pitchFamily="34" charset="-120"/>
              </a:rPr>
              <a:t>The pipe's velocity, which is the rate of change in its position, is constant. The pipe moves at a steady speed to the left, represented by the **move_speed** variable.</a:t>
            </a:r>
            <a:endParaRPr lang="en-US" dirty="0"/>
          </a:p>
        </p:txBody>
      </p:sp>
      <p:sp>
        <p:nvSpPr>
          <p:cNvPr id="8" name="Shape 5"/>
          <p:cNvSpPr/>
          <p:nvPr/>
        </p:nvSpPr>
        <p:spPr>
          <a:xfrm>
            <a:off x="8471893" y="1783556"/>
            <a:ext cx="404614" cy="404614"/>
          </a:xfrm>
          <a:prstGeom prst="roundRect">
            <a:avLst>
              <a:gd name="adj" fmla="val 18667"/>
            </a:avLst>
          </a:prstGeom>
          <a:solidFill>
            <a:srgbClr val="F4D4F7"/>
          </a:solidFill>
          <a:ln w="7620">
            <a:solidFill>
              <a:srgbClr val="DABADD"/>
            </a:solidFill>
            <a:prstDash val="solid"/>
          </a:ln>
        </p:spPr>
      </p:sp>
      <p:sp>
        <p:nvSpPr>
          <p:cNvPr id="9" name="Text 6"/>
          <p:cNvSpPr/>
          <p:nvPr/>
        </p:nvSpPr>
        <p:spPr>
          <a:xfrm>
            <a:off x="8610700" y="1858864"/>
            <a:ext cx="126901" cy="253901"/>
          </a:xfrm>
          <a:prstGeom prst="rect">
            <a:avLst/>
          </a:prstGeom>
          <a:noFill/>
          <a:ln/>
        </p:spPr>
        <p:txBody>
          <a:bodyPr wrap="none" lIns="0" tIns="0" rIns="0" bIns="0" rtlCol="0" anchor="t"/>
          <a:lstStyle/>
          <a:p>
            <a:pPr algn="ctr">
              <a:lnSpc>
                <a:spcPts val="1958"/>
              </a:lnSpc>
            </a:pPr>
            <a:r>
              <a:rPr lang="en-US" sz="1958" kern="0" spc="-4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1958" dirty="0"/>
          </a:p>
        </p:txBody>
      </p:sp>
      <p:sp>
        <p:nvSpPr>
          <p:cNvPr id="10" name="Text 7"/>
          <p:cNvSpPr/>
          <p:nvPr/>
        </p:nvSpPr>
        <p:spPr>
          <a:xfrm>
            <a:off x="9056291" y="1783556"/>
            <a:ext cx="2115642" cy="264418"/>
          </a:xfrm>
          <a:prstGeom prst="rect">
            <a:avLst/>
          </a:prstGeom>
          <a:noFill/>
          <a:ln/>
        </p:spPr>
        <p:txBody>
          <a:bodyPr wrap="none" lIns="0" tIns="0" rIns="0" bIns="0" rtlCol="0" anchor="t"/>
          <a:lstStyle/>
          <a:p>
            <a:pPr>
              <a:lnSpc>
                <a:spcPts val="2042"/>
              </a:lnSpc>
            </a:pPr>
            <a:r>
              <a:rPr lang="en-US" sz="2000" kern="0" spc="-33" dirty="0">
                <a:solidFill>
                  <a:srgbClr val="272525"/>
                </a:solidFill>
                <a:latin typeface="Source Serif Pro Semi Bold" pitchFamily="34" charset="0"/>
                <a:ea typeface="Source Serif Pro Semi Bold" pitchFamily="34" charset="-122"/>
                <a:cs typeface="Source Serif Pro Semi Bold" pitchFamily="34" charset="-120"/>
              </a:rPr>
              <a:t>Displacement</a:t>
            </a:r>
            <a:endParaRPr lang="en-US" sz="2000" dirty="0"/>
          </a:p>
        </p:txBody>
      </p:sp>
      <p:sp>
        <p:nvSpPr>
          <p:cNvPr id="11" name="Text 8"/>
          <p:cNvSpPr/>
          <p:nvPr/>
        </p:nvSpPr>
        <p:spPr>
          <a:xfrm>
            <a:off x="9056291" y="2155825"/>
            <a:ext cx="2506365" cy="2301875"/>
          </a:xfrm>
          <a:prstGeom prst="rect">
            <a:avLst/>
          </a:prstGeom>
          <a:noFill/>
          <a:ln/>
        </p:spPr>
        <p:txBody>
          <a:bodyPr wrap="square" lIns="0" tIns="0" rIns="0" bIns="0" rtlCol="0" anchor="t"/>
          <a:lstStyle/>
          <a:p>
            <a:pPr algn="just">
              <a:lnSpc>
                <a:spcPts val="2250"/>
              </a:lnSpc>
            </a:pPr>
            <a:r>
              <a:rPr lang="en-US" sz="1600" kern="0" spc="-28" dirty="0">
                <a:solidFill>
                  <a:srgbClr val="272525"/>
                </a:solidFill>
                <a:latin typeface="Source Sans Pro" pitchFamily="34" charset="0"/>
                <a:ea typeface="Source Sans Pro" pitchFamily="34" charset="-122"/>
                <a:cs typeface="Source Sans Pro" pitchFamily="34" charset="-120"/>
              </a:rPr>
              <a:t>The displacement is the change in the pipe's position. It's calculated by subtracting the initial X-coordinate from the final X-coordinate after each update. The displacement is directly proportional to the pipe's velocity and the time elapsed.</a:t>
            </a:r>
            <a:endParaRPr lang="en-US" sz="1600" dirty="0"/>
          </a:p>
        </p:txBody>
      </p:sp>
      <p:sp>
        <p:nvSpPr>
          <p:cNvPr id="12" name="Shape 9"/>
          <p:cNvSpPr/>
          <p:nvPr/>
        </p:nvSpPr>
        <p:spPr>
          <a:xfrm>
            <a:off x="5201345" y="4839792"/>
            <a:ext cx="404614" cy="404614"/>
          </a:xfrm>
          <a:prstGeom prst="roundRect">
            <a:avLst>
              <a:gd name="adj" fmla="val 18667"/>
            </a:avLst>
          </a:prstGeom>
          <a:solidFill>
            <a:srgbClr val="F4D4F7"/>
          </a:solidFill>
          <a:ln w="7620">
            <a:solidFill>
              <a:srgbClr val="DABADD"/>
            </a:solidFill>
            <a:prstDash val="solid"/>
          </a:ln>
        </p:spPr>
      </p:sp>
      <p:sp>
        <p:nvSpPr>
          <p:cNvPr id="13" name="Text 10"/>
          <p:cNvSpPr/>
          <p:nvPr/>
        </p:nvSpPr>
        <p:spPr>
          <a:xfrm>
            <a:off x="5340152" y="4915099"/>
            <a:ext cx="126901" cy="253901"/>
          </a:xfrm>
          <a:prstGeom prst="rect">
            <a:avLst/>
          </a:prstGeom>
          <a:noFill/>
          <a:ln/>
        </p:spPr>
        <p:txBody>
          <a:bodyPr wrap="none" lIns="0" tIns="0" rIns="0" bIns="0" rtlCol="0" anchor="t"/>
          <a:lstStyle/>
          <a:p>
            <a:pPr algn="ctr">
              <a:lnSpc>
                <a:spcPts val="1958"/>
              </a:lnSpc>
            </a:pPr>
            <a:r>
              <a:rPr lang="en-US" sz="1958" kern="0" spc="-4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1958" dirty="0"/>
          </a:p>
        </p:txBody>
      </p:sp>
      <p:sp>
        <p:nvSpPr>
          <p:cNvPr id="14" name="Text 11"/>
          <p:cNvSpPr/>
          <p:nvPr/>
        </p:nvSpPr>
        <p:spPr>
          <a:xfrm>
            <a:off x="5785743" y="4839792"/>
            <a:ext cx="2115642" cy="264418"/>
          </a:xfrm>
          <a:prstGeom prst="rect">
            <a:avLst/>
          </a:prstGeom>
          <a:noFill/>
          <a:ln/>
        </p:spPr>
        <p:txBody>
          <a:bodyPr wrap="none" lIns="0" tIns="0" rIns="0" bIns="0" rtlCol="0" anchor="t"/>
          <a:lstStyle/>
          <a:p>
            <a:pPr>
              <a:lnSpc>
                <a:spcPts val="2042"/>
              </a:lnSpc>
            </a:pPr>
            <a:r>
              <a:rPr lang="en-US" sz="2000" kern="0" spc="-33" dirty="0">
                <a:solidFill>
                  <a:srgbClr val="272525"/>
                </a:solidFill>
                <a:latin typeface="Source Serif Pro Semi Bold" pitchFamily="34" charset="0"/>
                <a:ea typeface="Source Serif Pro Semi Bold" pitchFamily="34" charset="-122"/>
                <a:cs typeface="Source Serif Pro Semi Bold" pitchFamily="34" charset="-120"/>
              </a:rPr>
              <a:t>Acceleration</a:t>
            </a:r>
            <a:endParaRPr lang="en-US" sz="2000" dirty="0"/>
          </a:p>
        </p:txBody>
      </p:sp>
      <p:sp>
        <p:nvSpPr>
          <p:cNvPr id="15" name="Text 12"/>
          <p:cNvSpPr/>
          <p:nvPr/>
        </p:nvSpPr>
        <p:spPr>
          <a:xfrm>
            <a:off x="5785744" y="5212060"/>
            <a:ext cx="5776913" cy="863203"/>
          </a:xfrm>
          <a:prstGeom prst="rect">
            <a:avLst/>
          </a:prstGeom>
          <a:noFill/>
          <a:ln/>
        </p:spPr>
        <p:txBody>
          <a:bodyPr wrap="square" lIns="0" tIns="0" rIns="0" bIns="0" rtlCol="0" anchor="t"/>
          <a:lstStyle/>
          <a:p>
            <a:pPr algn="just">
              <a:lnSpc>
                <a:spcPts val="2250"/>
              </a:lnSpc>
            </a:pPr>
            <a:r>
              <a:rPr lang="en-US" kern="0" spc="-28" dirty="0">
                <a:solidFill>
                  <a:srgbClr val="272525"/>
                </a:solidFill>
                <a:latin typeface="Source Sans Pro" pitchFamily="34" charset="0"/>
                <a:ea typeface="Source Sans Pro" pitchFamily="34" charset="-122"/>
                <a:cs typeface="Source Sans Pro" pitchFamily="34" charset="-120"/>
              </a:rPr>
              <a:t>In this case, the pipe's acceleration is zero, meaning it's moving at a constant velocity. There are no forces acting on the pipe to change its speed or direction. This is an example of constant velocity motion.</a:t>
            </a:r>
            <a:endParaRPr lang="en-US" dirty="0"/>
          </a:p>
        </p:txBody>
      </p:sp>
    </p:spTree>
    <p:extLst>
      <p:ext uri="{BB962C8B-B14F-4D97-AF65-F5344CB8AC3E}">
        <p14:creationId xmlns:p14="http://schemas.microsoft.com/office/powerpoint/2010/main" val="405462191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911846"/>
            <a:ext cx="4751685"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THE GAP BETWEEN PIPES</a:t>
            </a:r>
            <a:endParaRPr lang="en-US" sz="3667" dirty="0">
              <a:latin typeface="AA Sameer Asmaak" panose="02000506000000020003" pitchFamily="2" charset="-78"/>
              <a:cs typeface="AA Sameer Asmaak" panose="02000506000000020003" pitchFamily="2" charset="-78"/>
            </a:endParaRPr>
          </a:p>
        </p:txBody>
      </p:sp>
      <p:sp>
        <p:nvSpPr>
          <p:cNvPr id="3" name="Text 1"/>
          <p:cNvSpPr/>
          <p:nvPr/>
        </p:nvSpPr>
        <p:spPr>
          <a:xfrm>
            <a:off x="698104" y="2997101"/>
            <a:ext cx="2732286"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The Importance of the Gap</a:t>
            </a:r>
            <a:endParaRPr lang="en-US" sz="2400" dirty="0"/>
          </a:p>
        </p:txBody>
      </p:sp>
      <p:sp>
        <p:nvSpPr>
          <p:cNvPr id="4" name="Text 2"/>
          <p:cNvSpPr/>
          <p:nvPr/>
        </p:nvSpPr>
        <p:spPr>
          <a:xfrm>
            <a:off x="698104" y="3489821"/>
            <a:ext cx="5154613" cy="957560"/>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gap between the top and bottom sections of the pipe is crucial for gameplay. It provides a space for the player to pass through, challenging their skills and requiring precise timing.</a:t>
            </a:r>
            <a:endParaRPr lang="en-US" sz="2000" dirty="0"/>
          </a:p>
        </p:txBody>
      </p:sp>
      <p:sp>
        <p:nvSpPr>
          <p:cNvPr id="5" name="Text 3"/>
          <p:cNvSpPr/>
          <p:nvPr/>
        </p:nvSpPr>
        <p:spPr>
          <a:xfrm>
            <a:off x="6345635" y="2997101"/>
            <a:ext cx="2346821" cy="293291"/>
          </a:xfrm>
          <a:prstGeom prst="rect">
            <a:avLst/>
          </a:prstGeom>
          <a:noFill/>
          <a:ln/>
        </p:spPr>
        <p:txBody>
          <a:bodyPr wrap="none" lIns="0" tIns="0" rIns="0" bIns="0" rtlCol="0" anchor="t"/>
          <a:lstStyle/>
          <a:p>
            <a:pPr>
              <a:lnSpc>
                <a:spcPts val="2292"/>
              </a:lnSpc>
            </a:pPr>
            <a:r>
              <a:rPr lang="en-US" sz="2400" kern="0" spc="-37" dirty="0">
                <a:solidFill>
                  <a:srgbClr val="D73AD7"/>
                </a:solidFill>
                <a:latin typeface="Source Serif Pro Semi Bold" pitchFamily="34" charset="0"/>
                <a:ea typeface="Source Serif Pro Semi Bold" pitchFamily="34" charset="-122"/>
                <a:cs typeface="Source Serif Pro Semi Bold" pitchFamily="34" charset="-120"/>
              </a:rPr>
              <a:t>Determining the Gap</a:t>
            </a:r>
            <a:endParaRPr lang="en-US" sz="2400" dirty="0"/>
          </a:p>
        </p:txBody>
      </p:sp>
      <p:sp>
        <p:nvSpPr>
          <p:cNvPr id="6" name="Text 4"/>
          <p:cNvSpPr/>
          <p:nvPr/>
        </p:nvSpPr>
        <p:spPr>
          <a:xfrm>
            <a:off x="6345634" y="3489821"/>
            <a:ext cx="5154613" cy="1276747"/>
          </a:xfrm>
          <a:prstGeom prst="rect">
            <a:avLst/>
          </a:prstGeom>
          <a:noFill/>
          <a:ln/>
        </p:spPr>
        <p:txBody>
          <a:bodyPr wrap="square" lIns="0" tIns="0" rIns="0" bIns="0" rtlCol="0" anchor="t"/>
          <a:lstStyle/>
          <a:p>
            <a:pPr algn="just">
              <a:lnSpc>
                <a:spcPts val="2500"/>
              </a:lnSpc>
            </a:pPr>
            <a:r>
              <a:rPr lang="en-US" sz="2000" kern="0" spc="-32" dirty="0">
                <a:solidFill>
                  <a:srgbClr val="272525"/>
                </a:solidFill>
                <a:latin typeface="Source Sans Pro" pitchFamily="34" charset="0"/>
                <a:ea typeface="Source Sans Pro" pitchFamily="34" charset="-122"/>
                <a:cs typeface="Source Sans Pro" pitchFamily="34" charset="-120"/>
              </a:rPr>
              <a:t>The **pipe_gap** variable controls the vertical distance between the top and bottom pipes. This value is set when the pipe object is created and can vary depending on the difficulty level of the game.</a:t>
            </a:r>
            <a:endParaRPr lang="en-US" sz="2000" dirty="0"/>
          </a:p>
        </p:txBody>
      </p:sp>
    </p:spTree>
    <p:extLst>
      <p:ext uri="{BB962C8B-B14F-4D97-AF65-F5344CB8AC3E}">
        <p14:creationId xmlns:p14="http://schemas.microsoft.com/office/powerpoint/2010/main" val="355843268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381052"/>
          </a:xfrm>
          <a:prstGeom prst="rect">
            <a:avLst/>
          </a:prstGeom>
        </p:spPr>
      </p:pic>
      <p:sp>
        <p:nvSpPr>
          <p:cNvPr id="3" name="Text 0"/>
          <p:cNvSpPr/>
          <p:nvPr/>
        </p:nvSpPr>
        <p:spPr>
          <a:xfrm>
            <a:off x="666651" y="3056533"/>
            <a:ext cx="5179517" cy="560189"/>
          </a:xfrm>
          <a:prstGeom prst="rect">
            <a:avLst/>
          </a:prstGeom>
          <a:noFill/>
          <a:ln/>
        </p:spPr>
        <p:txBody>
          <a:bodyPr wrap="none" lIns="0" tIns="0" rIns="0" bIns="0" rtlCol="0" anchor="t"/>
          <a:lstStyle/>
          <a:p>
            <a:pPr>
              <a:lnSpc>
                <a:spcPts val="4375"/>
              </a:lnSpc>
            </a:pPr>
            <a:r>
              <a:rPr lang="en-US" sz="3500" kern="0" spc="-71"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RANDOMLY GENERATED GAPS</a:t>
            </a:r>
            <a:endParaRPr lang="en-US" sz="3500" dirty="0">
              <a:latin typeface="AA Sameer Asmaak" panose="02000506000000020003" pitchFamily="2" charset="-78"/>
              <a:cs typeface="AA Sameer Asmaak" panose="02000506000000020003" pitchFamily="2" charset="-78"/>
            </a:endParaRPr>
          </a:p>
        </p:txBody>
      </p:sp>
      <p:pic>
        <p:nvPicPr>
          <p:cNvPr id="4" name="Image 1" descr="preencoded.png"/>
          <p:cNvPicPr>
            <a:picLocks noChangeAspect="1"/>
          </p:cNvPicPr>
          <p:nvPr/>
        </p:nvPicPr>
        <p:blipFill>
          <a:blip r:embed="rId4"/>
          <a:stretch>
            <a:fillRect/>
          </a:stretch>
        </p:blipFill>
        <p:spPr>
          <a:xfrm>
            <a:off x="666651" y="3902373"/>
            <a:ext cx="476151" cy="476151"/>
          </a:xfrm>
          <a:prstGeom prst="rect">
            <a:avLst/>
          </a:prstGeom>
        </p:spPr>
      </p:pic>
      <p:sp>
        <p:nvSpPr>
          <p:cNvPr id="5" name="Text 1"/>
          <p:cNvSpPr/>
          <p:nvPr/>
        </p:nvSpPr>
        <p:spPr>
          <a:xfrm>
            <a:off x="666651" y="4568925"/>
            <a:ext cx="2240955" cy="280094"/>
          </a:xfrm>
          <a:prstGeom prst="rect">
            <a:avLst/>
          </a:prstGeom>
          <a:noFill/>
          <a:ln/>
        </p:spPr>
        <p:txBody>
          <a:bodyPr wrap="none" lIns="0" tIns="0" rIns="0" bIns="0" rtlCol="0" anchor="t"/>
          <a:lstStyle/>
          <a:p>
            <a:pPr>
              <a:lnSpc>
                <a:spcPts val="2167"/>
              </a:lnSpc>
            </a:pPr>
            <a:r>
              <a:rPr lang="en-US" sz="2000" kern="0" spc="-35" dirty="0">
                <a:solidFill>
                  <a:srgbClr val="272525"/>
                </a:solidFill>
                <a:latin typeface="Source Serif Pro Semi Bold" pitchFamily="34" charset="0"/>
                <a:ea typeface="Source Serif Pro Semi Bold" pitchFamily="34" charset="-122"/>
                <a:cs typeface="Source Serif Pro Semi Bold" pitchFamily="34" charset="-120"/>
              </a:rPr>
              <a:t>Adding Variety</a:t>
            </a:r>
            <a:endParaRPr lang="en-US" sz="2000" dirty="0"/>
          </a:p>
        </p:txBody>
      </p:sp>
      <p:sp>
        <p:nvSpPr>
          <p:cNvPr id="6" name="Text 2"/>
          <p:cNvSpPr/>
          <p:nvPr/>
        </p:nvSpPr>
        <p:spPr>
          <a:xfrm>
            <a:off x="666651" y="4963219"/>
            <a:ext cx="5286474" cy="1219200"/>
          </a:xfrm>
          <a:prstGeom prst="rect">
            <a:avLst/>
          </a:prstGeom>
          <a:noFill/>
          <a:ln/>
        </p:spPr>
        <p:txBody>
          <a:bodyPr wrap="square" lIns="0" tIns="0" rIns="0" bIns="0" rtlCol="0" anchor="t"/>
          <a:lstStyle/>
          <a:p>
            <a:pPr algn="just">
              <a:lnSpc>
                <a:spcPts val="2375"/>
              </a:lnSpc>
            </a:pPr>
            <a:r>
              <a:rPr lang="en-US" kern="0" spc="-30" dirty="0">
                <a:solidFill>
                  <a:srgbClr val="272525"/>
                </a:solidFill>
                <a:latin typeface="Source Sans Pro" pitchFamily="34" charset="0"/>
                <a:ea typeface="Source Sans Pro" pitchFamily="34" charset="-122"/>
                <a:cs typeface="Source Sans Pro" pitchFamily="34" charset="-120"/>
              </a:rPr>
              <a:t>Randomizing the gap between pipes creates a more dynamic and challenging gameplay experience. It prevents players from simply memorizing the gap positions and forces them to react to unpredictable changes in the environment.</a:t>
            </a:r>
            <a:endParaRPr lang="en-US" dirty="0"/>
          </a:p>
        </p:txBody>
      </p:sp>
      <p:pic>
        <p:nvPicPr>
          <p:cNvPr id="7" name="Image 2" descr="preencoded.png"/>
          <p:cNvPicPr>
            <a:picLocks noChangeAspect="1"/>
          </p:cNvPicPr>
          <p:nvPr/>
        </p:nvPicPr>
        <p:blipFill>
          <a:blip r:embed="rId5"/>
          <a:stretch>
            <a:fillRect/>
          </a:stretch>
        </p:blipFill>
        <p:spPr>
          <a:xfrm>
            <a:off x="6238776" y="3902373"/>
            <a:ext cx="476151" cy="476151"/>
          </a:xfrm>
          <a:prstGeom prst="rect">
            <a:avLst/>
          </a:prstGeom>
        </p:spPr>
      </p:pic>
      <p:sp>
        <p:nvSpPr>
          <p:cNvPr id="8" name="Text 3"/>
          <p:cNvSpPr/>
          <p:nvPr/>
        </p:nvSpPr>
        <p:spPr>
          <a:xfrm>
            <a:off x="6238776" y="4568925"/>
            <a:ext cx="2240955" cy="280094"/>
          </a:xfrm>
          <a:prstGeom prst="rect">
            <a:avLst/>
          </a:prstGeom>
          <a:noFill/>
          <a:ln/>
        </p:spPr>
        <p:txBody>
          <a:bodyPr wrap="none" lIns="0" tIns="0" rIns="0" bIns="0" rtlCol="0" anchor="t"/>
          <a:lstStyle/>
          <a:p>
            <a:pPr>
              <a:lnSpc>
                <a:spcPts val="2167"/>
              </a:lnSpc>
            </a:pPr>
            <a:r>
              <a:rPr lang="en-US" sz="2000" kern="0" spc="-35" dirty="0">
                <a:solidFill>
                  <a:srgbClr val="272525"/>
                </a:solidFill>
                <a:latin typeface="Source Serif Pro Semi Bold" pitchFamily="34" charset="0"/>
                <a:ea typeface="Source Serif Pro Semi Bold" pitchFamily="34" charset="-122"/>
                <a:cs typeface="Source Serif Pro Semi Bold" pitchFamily="34" charset="-120"/>
              </a:rPr>
              <a:t>The Implementation</a:t>
            </a:r>
            <a:endParaRPr lang="en-US" sz="2000" dirty="0"/>
          </a:p>
        </p:txBody>
      </p:sp>
      <p:sp>
        <p:nvSpPr>
          <p:cNvPr id="9" name="Text 4"/>
          <p:cNvSpPr/>
          <p:nvPr/>
        </p:nvSpPr>
        <p:spPr>
          <a:xfrm>
            <a:off x="6238776" y="4963219"/>
            <a:ext cx="5286573" cy="1219200"/>
          </a:xfrm>
          <a:prstGeom prst="rect">
            <a:avLst/>
          </a:prstGeom>
          <a:noFill/>
          <a:ln/>
        </p:spPr>
        <p:txBody>
          <a:bodyPr wrap="square" lIns="0" tIns="0" rIns="0" bIns="0" rtlCol="0" anchor="t"/>
          <a:lstStyle/>
          <a:p>
            <a:pPr algn="just">
              <a:lnSpc>
                <a:spcPts val="2375"/>
              </a:lnSpc>
            </a:pPr>
            <a:r>
              <a:rPr lang="en-US" kern="0" spc="-30" dirty="0">
                <a:solidFill>
                  <a:srgbClr val="272525"/>
                </a:solidFill>
                <a:latin typeface="Source Sans Pro" pitchFamily="34" charset="0"/>
                <a:ea typeface="Source Sans Pro" pitchFamily="34" charset="-122"/>
                <a:cs typeface="Source Sans Pro" pitchFamily="34" charset="-120"/>
              </a:rPr>
              <a:t>The **randint** function from Python's **random** module is used to generate a random Y-coordinate for the top pipe. This randomness influences the gap size, as the bottom pipe's Y-coordinate is calculated based on the top pipe's position and the **pipe_gap** value.</a:t>
            </a:r>
            <a:endParaRPr lang="en-US" dirty="0"/>
          </a:p>
        </p:txBody>
      </p:sp>
    </p:spTree>
    <p:extLst>
      <p:ext uri="{BB962C8B-B14F-4D97-AF65-F5344CB8AC3E}">
        <p14:creationId xmlns:p14="http://schemas.microsoft.com/office/powerpoint/2010/main" val="301488523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6539" y="834529"/>
            <a:ext cx="5101233" cy="476052"/>
          </a:xfrm>
          <a:prstGeom prst="rect">
            <a:avLst/>
          </a:prstGeom>
          <a:noFill/>
          <a:ln/>
        </p:spPr>
        <p:txBody>
          <a:bodyPr wrap="none" lIns="0" tIns="0" rIns="0" bIns="0" rtlCol="0" anchor="t"/>
          <a:lstStyle/>
          <a:p>
            <a:pPr>
              <a:lnSpc>
                <a:spcPts val="3708"/>
              </a:lnSpc>
            </a:pPr>
            <a:r>
              <a:rPr lang="en-US" sz="2958" kern="0" spc="-60"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CHALLENGES AND CONSIDERATIONS</a:t>
            </a:r>
            <a:endParaRPr lang="en-US" sz="2958" dirty="0">
              <a:latin typeface="AA Sameer Asmaak" panose="02000506000000020003" pitchFamily="2" charset="-78"/>
              <a:cs typeface="AA Sameer Asmaak" panose="02000506000000020003" pitchFamily="2" charset="-78"/>
            </a:endParaRPr>
          </a:p>
        </p:txBody>
      </p:sp>
      <p:pic>
        <p:nvPicPr>
          <p:cNvPr id="3" name="Image 0" descr="preencoded.png"/>
          <p:cNvPicPr>
            <a:picLocks noChangeAspect="1"/>
          </p:cNvPicPr>
          <p:nvPr/>
        </p:nvPicPr>
        <p:blipFill>
          <a:blip r:embed="rId3"/>
          <a:stretch>
            <a:fillRect/>
          </a:stretch>
        </p:blipFill>
        <p:spPr>
          <a:xfrm>
            <a:off x="2418854" y="1634332"/>
            <a:ext cx="1824633" cy="1436093"/>
          </a:xfrm>
          <a:prstGeom prst="rect">
            <a:avLst/>
          </a:prstGeom>
        </p:spPr>
      </p:pic>
      <p:sp>
        <p:nvSpPr>
          <p:cNvPr id="4" name="Text 1"/>
          <p:cNvSpPr/>
          <p:nvPr/>
        </p:nvSpPr>
        <p:spPr>
          <a:xfrm>
            <a:off x="3280469" y="2381548"/>
            <a:ext cx="101203" cy="323850"/>
          </a:xfrm>
          <a:prstGeom prst="rect">
            <a:avLst/>
          </a:prstGeom>
          <a:noFill/>
          <a:ln/>
        </p:spPr>
        <p:txBody>
          <a:bodyPr wrap="none" lIns="0" tIns="0" rIns="0" bIns="0" rtlCol="0" anchor="t"/>
          <a:lstStyle/>
          <a:p>
            <a:pPr algn="ctr">
              <a:lnSpc>
                <a:spcPts val="2542"/>
              </a:lnSpc>
            </a:pPr>
            <a:r>
              <a:rPr lang="en-US" sz="1583" kern="0" spc="-32" dirty="0">
                <a:solidFill>
                  <a:srgbClr val="272525"/>
                </a:solidFill>
                <a:latin typeface="Source Serif Pro Semi Bold" pitchFamily="34" charset="0"/>
                <a:ea typeface="Source Serif Pro Semi Bold" pitchFamily="34" charset="-122"/>
                <a:cs typeface="Source Serif Pro Semi Bold" pitchFamily="34" charset="-120"/>
              </a:rPr>
              <a:t>1</a:t>
            </a:r>
            <a:endParaRPr lang="en-US" sz="1583" dirty="0"/>
          </a:p>
        </p:txBody>
      </p:sp>
      <p:sp>
        <p:nvSpPr>
          <p:cNvPr id="5" name="Text 2"/>
          <p:cNvSpPr/>
          <p:nvPr/>
        </p:nvSpPr>
        <p:spPr>
          <a:xfrm>
            <a:off x="4405313" y="1925638"/>
            <a:ext cx="2380556" cy="238125"/>
          </a:xfrm>
          <a:prstGeom prst="rect">
            <a:avLst/>
          </a:prstGeom>
          <a:noFill/>
          <a:ln/>
        </p:spPr>
        <p:txBody>
          <a:bodyPr wrap="none" lIns="0" tIns="0" rIns="0" bIns="0" rtlCol="0" anchor="t"/>
          <a:lstStyle/>
          <a:p>
            <a:pPr>
              <a:lnSpc>
                <a:spcPts val="1833"/>
              </a:lnSpc>
            </a:pPr>
            <a:r>
              <a:rPr lang="en-US" sz="2000" kern="0" spc="-30" dirty="0">
                <a:solidFill>
                  <a:srgbClr val="272525"/>
                </a:solidFill>
                <a:latin typeface="Source Serif Pro Semi Bold" pitchFamily="34" charset="0"/>
                <a:ea typeface="Source Serif Pro Semi Bold" pitchFamily="34" charset="-122"/>
                <a:cs typeface="Source Serif Pro Semi Bold" pitchFamily="34" charset="-120"/>
              </a:rPr>
              <a:t>Collision Detection Accuracy</a:t>
            </a:r>
            <a:endParaRPr lang="en-US" sz="2000" dirty="0"/>
          </a:p>
        </p:txBody>
      </p:sp>
      <p:sp>
        <p:nvSpPr>
          <p:cNvPr id="6" name="Text 3"/>
          <p:cNvSpPr/>
          <p:nvPr/>
        </p:nvSpPr>
        <p:spPr>
          <a:xfrm>
            <a:off x="4405313" y="2260898"/>
            <a:ext cx="7058323" cy="518120"/>
          </a:xfrm>
          <a:prstGeom prst="rect">
            <a:avLst/>
          </a:prstGeom>
          <a:noFill/>
          <a:ln/>
        </p:spPr>
        <p:txBody>
          <a:bodyPr wrap="square" lIns="0" tIns="0" rIns="0" bIns="0" rtlCol="0" anchor="t"/>
          <a:lstStyle/>
          <a:p>
            <a:pPr algn="just">
              <a:lnSpc>
                <a:spcPts val="2000"/>
              </a:lnSpc>
            </a:pPr>
            <a:r>
              <a:rPr lang="en-US" sz="1600" kern="0" spc="-26" dirty="0">
                <a:solidFill>
                  <a:srgbClr val="272525"/>
                </a:solidFill>
                <a:latin typeface="Source Sans Pro" pitchFamily="34" charset="0"/>
                <a:ea typeface="Source Sans Pro" pitchFamily="34" charset="-122"/>
                <a:cs typeface="Source Sans Pro" pitchFamily="34" charset="-120"/>
              </a:rPr>
              <a:t>Precise collision detection is essential to ensure that players only collide when they actually come into contact with the pipes. This requires careful consideration of the size and position of the collision rectangles.</a:t>
            </a:r>
            <a:endParaRPr lang="en-US" sz="1600" dirty="0"/>
          </a:p>
        </p:txBody>
      </p:sp>
      <p:sp>
        <p:nvSpPr>
          <p:cNvPr id="7" name="Shape 4"/>
          <p:cNvSpPr/>
          <p:nvPr/>
        </p:nvSpPr>
        <p:spPr>
          <a:xfrm>
            <a:off x="4283869" y="3082628"/>
            <a:ext cx="7301210" cy="9525"/>
          </a:xfrm>
          <a:prstGeom prst="roundRect">
            <a:avLst>
              <a:gd name="adj" fmla="val 713865"/>
            </a:avLst>
          </a:prstGeom>
          <a:solidFill>
            <a:srgbClr val="DABADD"/>
          </a:solidFill>
          <a:ln/>
        </p:spPr>
      </p:sp>
      <p:pic>
        <p:nvPicPr>
          <p:cNvPr id="8" name="Image 1" descr="preencoded.png"/>
          <p:cNvPicPr>
            <a:picLocks noChangeAspect="1"/>
          </p:cNvPicPr>
          <p:nvPr/>
        </p:nvPicPr>
        <p:blipFill>
          <a:blip r:embed="rId4"/>
          <a:stretch>
            <a:fillRect/>
          </a:stretch>
        </p:blipFill>
        <p:spPr>
          <a:xfrm>
            <a:off x="1506538" y="3110806"/>
            <a:ext cx="3649365" cy="1436093"/>
          </a:xfrm>
          <a:prstGeom prst="rect">
            <a:avLst/>
          </a:prstGeom>
        </p:spPr>
      </p:pic>
      <p:sp>
        <p:nvSpPr>
          <p:cNvPr id="9" name="Text 5"/>
          <p:cNvSpPr/>
          <p:nvPr/>
        </p:nvSpPr>
        <p:spPr>
          <a:xfrm>
            <a:off x="3280569" y="3666927"/>
            <a:ext cx="101203" cy="323850"/>
          </a:xfrm>
          <a:prstGeom prst="rect">
            <a:avLst/>
          </a:prstGeom>
          <a:noFill/>
          <a:ln/>
        </p:spPr>
        <p:txBody>
          <a:bodyPr wrap="none" lIns="0" tIns="0" rIns="0" bIns="0" rtlCol="0" anchor="t"/>
          <a:lstStyle/>
          <a:p>
            <a:pPr algn="ctr">
              <a:lnSpc>
                <a:spcPts val="2542"/>
              </a:lnSpc>
            </a:pPr>
            <a:r>
              <a:rPr lang="en-US" sz="1583" kern="0" spc="-32" dirty="0">
                <a:solidFill>
                  <a:srgbClr val="272525"/>
                </a:solidFill>
                <a:latin typeface="Source Serif Pro Semi Bold" pitchFamily="34" charset="0"/>
                <a:ea typeface="Source Serif Pro Semi Bold" pitchFamily="34" charset="-122"/>
                <a:cs typeface="Source Serif Pro Semi Bold" pitchFamily="34" charset="-120"/>
              </a:rPr>
              <a:t>2</a:t>
            </a:r>
            <a:endParaRPr lang="en-US" sz="1583" dirty="0"/>
          </a:p>
        </p:txBody>
      </p:sp>
      <p:sp>
        <p:nvSpPr>
          <p:cNvPr id="10" name="Text 6"/>
          <p:cNvSpPr/>
          <p:nvPr/>
        </p:nvSpPr>
        <p:spPr>
          <a:xfrm>
            <a:off x="5317729" y="3272631"/>
            <a:ext cx="1904603" cy="238125"/>
          </a:xfrm>
          <a:prstGeom prst="rect">
            <a:avLst/>
          </a:prstGeom>
          <a:noFill/>
          <a:ln/>
        </p:spPr>
        <p:txBody>
          <a:bodyPr wrap="none" lIns="0" tIns="0" rIns="0" bIns="0" rtlCol="0" anchor="t"/>
          <a:lstStyle/>
          <a:p>
            <a:pPr>
              <a:lnSpc>
                <a:spcPts val="1833"/>
              </a:lnSpc>
            </a:pPr>
            <a:r>
              <a:rPr lang="en-US" sz="2000" kern="0" spc="-30" dirty="0">
                <a:solidFill>
                  <a:srgbClr val="272525"/>
                </a:solidFill>
                <a:latin typeface="Source Serif Pro Semi Bold" pitchFamily="34" charset="0"/>
                <a:ea typeface="Source Serif Pro Semi Bold" pitchFamily="34" charset="-122"/>
                <a:cs typeface="Source Serif Pro Semi Bold" pitchFamily="34" charset="-120"/>
              </a:rPr>
              <a:t>Pipe Generation</a:t>
            </a:r>
            <a:endParaRPr lang="en-US" sz="2000" dirty="0"/>
          </a:p>
        </p:txBody>
      </p:sp>
      <p:sp>
        <p:nvSpPr>
          <p:cNvPr id="11" name="Text 7"/>
          <p:cNvSpPr/>
          <p:nvPr/>
        </p:nvSpPr>
        <p:spPr>
          <a:xfrm>
            <a:off x="5317728" y="3607892"/>
            <a:ext cx="6145907" cy="777181"/>
          </a:xfrm>
          <a:prstGeom prst="rect">
            <a:avLst/>
          </a:prstGeom>
          <a:noFill/>
          <a:ln/>
        </p:spPr>
        <p:txBody>
          <a:bodyPr wrap="square" lIns="0" tIns="0" rIns="0" bIns="0" rtlCol="0" anchor="t"/>
          <a:lstStyle/>
          <a:p>
            <a:pPr algn="just">
              <a:lnSpc>
                <a:spcPts val="2000"/>
              </a:lnSpc>
            </a:pPr>
            <a:r>
              <a:rPr lang="en-US" sz="1400" kern="0" spc="-26" dirty="0">
                <a:solidFill>
                  <a:srgbClr val="272525"/>
                </a:solidFill>
                <a:latin typeface="Source Sans Pro" pitchFamily="34" charset="0"/>
                <a:ea typeface="Source Sans Pro" pitchFamily="34" charset="-122"/>
                <a:cs typeface="Source Sans Pro" pitchFamily="34" charset="-120"/>
              </a:rPr>
              <a:t>The game must generate new pipes as the player progresses. This requires careful timing and planning to avoid creating insurmountable obstacles or overly easy sections. The pipe generation algorithm should be balanced for difficulty and engagement.</a:t>
            </a:r>
            <a:endParaRPr lang="en-US" sz="1400" dirty="0"/>
          </a:p>
        </p:txBody>
      </p:sp>
      <p:sp>
        <p:nvSpPr>
          <p:cNvPr id="12" name="Shape 8"/>
          <p:cNvSpPr/>
          <p:nvPr/>
        </p:nvSpPr>
        <p:spPr>
          <a:xfrm>
            <a:off x="5196285" y="4559102"/>
            <a:ext cx="6388794" cy="9525"/>
          </a:xfrm>
          <a:prstGeom prst="roundRect">
            <a:avLst>
              <a:gd name="adj" fmla="val 713865"/>
            </a:avLst>
          </a:prstGeom>
          <a:solidFill>
            <a:srgbClr val="DABADD"/>
          </a:solidFill>
          <a:ln/>
        </p:spPr>
      </p:sp>
      <p:pic>
        <p:nvPicPr>
          <p:cNvPr id="13" name="Image 2" descr="preencoded.png"/>
          <p:cNvPicPr>
            <a:picLocks noChangeAspect="1"/>
          </p:cNvPicPr>
          <p:nvPr/>
        </p:nvPicPr>
        <p:blipFill>
          <a:blip r:embed="rId5"/>
          <a:stretch>
            <a:fillRect/>
          </a:stretch>
        </p:blipFill>
        <p:spPr>
          <a:xfrm>
            <a:off x="594122" y="4587280"/>
            <a:ext cx="5474097" cy="1436093"/>
          </a:xfrm>
          <a:prstGeom prst="rect">
            <a:avLst/>
          </a:prstGeom>
        </p:spPr>
      </p:pic>
      <p:sp>
        <p:nvSpPr>
          <p:cNvPr id="14" name="Text 9"/>
          <p:cNvSpPr/>
          <p:nvPr/>
        </p:nvSpPr>
        <p:spPr>
          <a:xfrm>
            <a:off x="3280569" y="5143401"/>
            <a:ext cx="101203" cy="323850"/>
          </a:xfrm>
          <a:prstGeom prst="rect">
            <a:avLst/>
          </a:prstGeom>
          <a:noFill/>
          <a:ln/>
        </p:spPr>
        <p:txBody>
          <a:bodyPr wrap="none" lIns="0" tIns="0" rIns="0" bIns="0" rtlCol="0" anchor="t"/>
          <a:lstStyle/>
          <a:p>
            <a:pPr algn="ctr">
              <a:lnSpc>
                <a:spcPts val="2542"/>
              </a:lnSpc>
            </a:pPr>
            <a:r>
              <a:rPr lang="en-US" sz="1583" kern="0" spc="-32" dirty="0">
                <a:solidFill>
                  <a:srgbClr val="272525"/>
                </a:solidFill>
                <a:latin typeface="Source Serif Pro Semi Bold" pitchFamily="34" charset="0"/>
                <a:ea typeface="Source Serif Pro Semi Bold" pitchFamily="34" charset="-122"/>
                <a:cs typeface="Source Serif Pro Semi Bold" pitchFamily="34" charset="-120"/>
              </a:rPr>
              <a:t>3</a:t>
            </a:r>
            <a:endParaRPr lang="en-US" sz="1583" dirty="0"/>
          </a:p>
        </p:txBody>
      </p:sp>
      <p:sp>
        <p:nvSpPr>
          <p:cNvPr id="15" name="Text 10"/>
          <p:cNvSpPr/>
          <p:nvPr/>
        </p:nvSpPr>
        <p:spPr>
          <a:xfrm>
            <a:off x="6230044" y="4749106"/>
            <a:ext cx="1904603" cy="238125"/>
          </a:xfrm>
          <a:prstGeom prst="rect">
            <a:avLst/>
          </a:prstGeom>
          <a:noFill/>
          <a:ln/>
        </p:spPr>
        <p:txBody>
          <a:bodyPr wrap="none" lIns="0" tIns="0" rIns="0" bIns="0" rtlCol="0" anchor="t"/>
          <a:lstStyle/>
          <a:p>
            <a:pPr>
              <a:lnSpc>
                <a:spcPts val="1833"/>
              </a:lnSpc>
            </a:pPr>
            <a:r>
              <a:rPr lang="en-US" sz="2000" kern="0" spc="-30" dirty="0">
                <a:solidFill>
                  <a:srgbClr val="272525"/>
                </a:solidFill>
                <a:latin typeface="Source Serif Pro Semi Bold" pitchFamily="34" charset="0"/>
                <a:ea typeface="Source Serif Pro Semi Bold" pitchFamily="34" charset="-122"/>
                <a:cs typeface="Source Serif Pro Semi Bold" pitchFamily="34" charset="-120"/>
              </a:rPr>
              <a:t>Game Difficulty</a:t>
            </a:r>
            <a:endParaRPr lang="en-US" sz="2000" dirty="0"/>
          </a:p>
        </p:txBody>
      </p:sp>
      <p:sp>
        <p:nvSpPr>
          <p:cNvPr id="16" name="Text 11"/>
          <p:cNvSpPr/>
          <p:nvPr/>
        </p:nvSpPr>
        <p:spPr>
          <a:xfrm>
            <a:off x="6230045" y="5084366"/>
            <a:ext cx="5233591" cy="777181"/>
          </a:xfrm>
          <a:prstGeom prst="rect">
            <a:avLst/>
          </a:prstGeom>
          <a:noFill/>
          <a:ln/>
        </p:spPr>
        <p:txBody>
          <a:bodyPr wrap="square" lIns="0" tIns="0" rIns="0" bIns="0" rtlCol="0" anchor="t"/>
          <a:lstStyle/>
          <a:p>
            <a:pPr algn="just">
              <a:lnSpc>
                <a:spcPts val="2000"/>
              </a:lnSpc>
            </a:pPr>
            <a:r>
              <a:rPr lang="en-US" sz="1600" kern="0" spc="-26" dirty="0">
                <a:solidFill>
                  <a:srgbClr val="272525"/>
                </a:solidFill>
                <a:latin typeface="Source Sans Pro" pitchFamily="34" charset="0"/>
                <a:ea typeface="Source Sans Pro" pitchFamily="34" charset="-122"/>
                <a:cs typeface="Source Sans Pro" pitchFamily="34" charset="-120"/>
              </a:rPr>
              <a:t>The game's difficulty should be balanced to provide a challenging but enjoyable experience for players. This can be achieved by progressively increasing the pipe speed or decreasing the size of the gaps between pipes.</a:t>
            </a:r>
            <a:endParaRPr lang="en-US" sz="1600" dirty="0"/>
          </a:p>
        </p:txBody>
      </p:sp>
    </p:spTree>
    <p:extLst>
      <p:ext uri="{BB962C8B-B14F-4D97-AF65-F5344CB8AC3E}">
        <p14:creationId xmlns:p14="http://schemas.microsoft.com/office/powerpoint/2010/main" val="398105684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70103" y="1216720"/>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GAME LOOP</a:t>
            </a:r>
            <a:endParaRPr lang="en-US" sz="3667" dirty="0">
              <a:latin typeface="AA Sameer Asmaak" panose="02000506000000020003" pitchFamily="2" charset="-78"/>
              <a:cs typeface="AA Sameer Asmaak" panose="02000506000000020003" pitchFamily="2" charset="-78"/>
            </a:endParaRPr>
          </a:p>
        </p:txBody>
      </p:sp>
      <p:pic>
        <p:nvPicPr>
          <p:cNvPr id="4" name="Image 1" descr="preencoded.png"/>
          <p:cNvPicPr>
            <a:picLocks noChangeAspect="1"/>
          </p:cNvPicPr>
          <p:nvPr/>
        </p:nvPicPr>
        <p:blipFill>
          <a:blip r:embed="rId4"/>
          <a:stretch>
            <a:fillRect/>
          </a:stretch>
        </p:blipFill>
        <p:spPr>
          <a:xfrm>
            <a:off x="5270103" y="2102544"/>
            <a:ext cx="997347" cy="1769368"/>
          </a:xfrm>
          <a:prstGeom prst="rect">
            <a:avLst/>
          </a:prstGeom>
        </p:spPr>
      </p:pic>
      <p:sp>
        <p:nvSpPr>
          <p:cNvPr id="5" name="Text 1"/>
          <p:cNvSpPr/>
          <p:nvPr/>
        </p:nvSpPr>
        <p:spPr>
          <a:xfrm>
            <a:off x="6566595" y="2301975"/>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Update</a:t>
            </a:r>
            <a:endParaRPr lang="en-US" sz="2000" dirty="0"/>
          </a:p>
        </p:txBody>
      </p:sp>
      <p:sp>
        <p:nvSpPr>
          <p:cNvPr id="6" name="Text 2"/>
          <p:cNvSpPr/>
          <p:nvPr/>
        </p:nvSpPr>
        <p:spPr>
          <a:xfrm>
            <a:off x="6566594" y="2714923"/>
            <a:ext cx="4927303"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game loop updates the state of the game, including the bird's position, pipe movement, and collision detection. This is done at a fixed rate, typically 60 frames per second</a:t>
            </a:r>
            <a:r>
              <a:rPr lang="en-US" sz="1542" kern="0" spc="-32" dirty="0">
                <a:solidFill>
                  <a:srgbClr val="272525"/>
                </a:solidFill>
                <a:latin typeface="Source Sans Pro" pitchFamily="34" charset="0"/>
                <a:ea typeface="Source Sans Pro" pitchFamily="34" charset="-122"/>
                <a:cs typeface="Source Sans Pro" pitchFamily="34" charset="-120"/>
              </a:rPr>
              <a:t>.</a:t>
            </a:r>
            <a:endParaRPr lang="en-US" sz="1542" dirty="0"/>
          </a:p>
        </p:txBody>
      </p:sp>
      <p:pic>
        <p:nvPicPr>
          <p:cNvPr id="7" name="Image 2" descr="preencoded.png"/>
          <p:cNvPicPr>
            <a:picLocks noChangeAspect="1"/>
          </p:cNvPicPr>
          <p:nvPr/>
        </p:nvPicPr>
        <p:blipFill>
          <a:blip r:embed="rId5"/>
          <a:stretch>
            <a:fillRect/>
          </a:stretch>
        </p:blipFill>
        <p:spPr>
          <a:xfrm>
            <a:off x="5270103" y="3871913"/>
            <a:ext cx="997347" cy="1769368"/>
          </a:xfrm>
          <a:prstGeom prst="rect">
            <a:avLst/>
          </a:prstGeom>
        </p:spPr>
      </p:pic>
      <p:sp>
        <p:nvSpPr>
          <p:cNvPr id="8" name="Text 3"/>
          <p:cNvSpPr/>
          <p:nvPr/>
        </p:nvSpPr>
        <p:spPr>
          <a:xfrm>
            <a:off x="6566595" y="4071343"/>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Draw</a:t>
            </a:r>
            <a:endParaRPr lang="en-US" sz="2000" dirty="0"/>
          </a:p>
        </p:txBody>
      </p:sp>
      <p:sp>
        <p:nvSpPr>
          <p:cNvPr id="9" name="Text 4"/>
          <p:cNvSpPr/>
          <p:nvPr/>
        </p:nvSpPr>
        <p:spPr>
          <a:xfrm>
            <a:off x="6566594" y="4484291"/>
            <a:ext cx="4927303" cy="957560"/>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After updating the game state, the game loop draws all the elements on the screen, including the bird, pipes, background, and score. This creates the visual representation of the game.</a:t>
            </a:r>
            <a:endParaRPr lang="en-US" dirty="0"/>
          </a:p>
        </p:txBody>
      </p:sp>
    </p:spTree>
    <p:extLst>
      <p:ext uri="{BB962C8B-B14F-4D97-AF65-F5344CB8AC3E}">
        <p14:creationId xmlns:p14="http://schemas.microsoft.com/office/powerpoint/2010/main" val="3250631399"/>
      </p:ext>
    </p:extLst>
  </p:cSld>
  <p:clrMapOvr>
    <a:masterClrMapping/>
  </p:clrMapOvr>
  <p:transition spd="slow">
    <p:comb/>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416745"/>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GAME OVER</a:t>
            </a:r>
            <a:endParaRPr lang="en-US" sz="3667" dirty="0">
              <a:latin typeface="AA Sameer Asmaak" panose="02000506000000020003" pitchFamily="2" charset="-78"/>
              <a:cs typeface="AA Sameer Asmaak" panose="02000506000000020003" pitchFamily="2" charset="-78"/>
            </a:endParaRPr>
          </a:p>
        </p:txBody>
      </p:sp>
      <p:pic>
        <p:nvPicPr>
          <p:cNvPr id="3" name="Image 0" descr="preencoded.png"/>
          <p:cNvPicPr>
            <a:picLocks noChangeAspect="1"/>
          </p:cNvPicPr>
          <p:nvPr/>
        </p:nvPicPr>
        <p:blipFill>
          <a:blip r:embed="rId3"/>
          <a:stretch>
            <a:fillRect/>
          </a:stretch>
        </p:blipFill>
        <p:spPr>
          <a:xfrm>
            <a:off x="2506366" y="2402383"/>
            <a:ext cx="1781274" cy="692150"/>
          </a:xfrm>
          <a:prstGeom prst="rect">
            <a:avLst/>
          </a:prstGeom>
        </p:spPr>
      </p:pic>
      <p:sp>
        <p:nvSpPr>
          <p:cNvPr id="4" name="Text 1"/>
          <p:cNvSpPr/>
          <p:nvPr/>
        </p:nvSpPr>
        <p:spPr>
          <a:xfrm>
            <a:off x="3334644" y="2622848"/>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1958" dirty="0"/>
          </a:p>
        </p:txBody>
      </p:sp>
      <p:sp>
        <p:nvSpPr>
          <p:cNvPr id="5" name="Text 2"/>
          <p:cNvSpPr/>
          <p:nvPr/>
        </p:nvSpPr>
        <p:spPr>
          <a:xfrm>
            <a:off x="4487069" y="2601814"/>
            <a:ext cx="901601" cy="293291"/>
          </a:xfrm>
          <a:prstGeom prst="rect">
            <a:avLst/>
          </a:prstGeom>
          <a:noFill/>
          <a:ln/>
        </p:spPr>
        <p:txBody>
          <a:bodyPr wrap="none" lIns="0" tIns="0" rIns="0" bIns="0" rtlCol="0" anchor="t"/>
          <a:lstStyle/>
          <a:p>
            <a:pPr>
              <a:lnSpc>
                <a:spcPts val="2292"/>
              </a:lnSpc>
            </a:pPr>
            <a:r>
              <a:rPr lang="en-US" sz="1833" kern="0" spc="-37" dirty="0">
                <a:solidFill>
                  <a:srgbClr val="272525"/>
                </a:solidFill>
                <a:latin typeface="Source Serif Pro Semi Bold" pitchFamily="34" charset="0"/>
                <a:ea typeface="Source Serif Pro Semi Bold" pitchFamily="34" charset="-122"/>
                <a:cs typeface="Source Serif Pro Semi Bold" pitchFamily="34" charset="-120"/>
              </a:rPr>
              <a:t>Collision</a:t>
            </a:r>
            <a:endParaRPr lang="en-US" sz="1833" dirty="0"/>
          </a:p>
        </p:txBody>
      </p:sp>
      <p:sp>
        <p:nvSpPr>
          <p:cNvPr id="6" name="Shape 3"/>
          <p:cNvSpPr/>
          <p:nvPr/>
        </p:nvSpPr>
        <p:spPr>
          <a:xfrm>
            <a:off x="4337447" y="3106738"/>
            <a:ext cx="7106643" cy="12700"/>
          </a:xfrm>
          <a:prstGeom prst="roundRect">
            <a:avLst>
              <a:gd name="adj" fmla="val 659712"/>
            </a:avLst>
          </a:prstGeom>
          <a:solidFill>
            <a:srgbClr val="DABADD"/>
          </a:solidFill>
          <a:ln/>
        </p:spPr>
      </p:sp>
      <p:pic>
        <p:nvPicPr>
          <p:cNvPr id="7" name="Image 1" descr="preencoded.png"/>
          <p:cNvPicPr>
            <a:picLocks noChangeAspect="1"/>
          </p:cNvPicPr>
          <p:nvPr/>
        </p:nvPicPr>
        <p:blipFill>
          <a:blip r:embed="rId4"/>
          <a:stretch>
            <a:fillRect/>
          </a:stretch>
        </p:blipFill>
        <p:spPr>
          <a:xfrm>
            <a:off x="1615679" y="3144342"/>
            <a:ext cx="3562548" cy="692150"/>
          </a:xfrm>
          <a:prstGeom prst="rect">
            <a:avLst/>
          </a:prstGeom>
        </p:spPr>
      </p:pic>
      <p:sp>
        <p:nvSpPr>
          <p:cNvPr id="8" name="Text 4"/>
          <p:cNvSpPr/>
          <p:nvPr/>
        </p:nvSpPr>
        <p:spPr>
          <a:xfrm>
            <a:off x="3334644" y="3290987"/>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1958" dirty="0"/>
          </a:p>
        </p:txBody>
      </p:sp>
      <p:sp>
        <p:nvSpPr>
          <p:cNvPr id="9" name="Text 5"/>
          <p:cNvSpPr/>
          <p:nvPr/>
        </p:nvSpPr>
        <p:spPr>
          <a:xfrm>
            <a:off x="5377656" y="3343771"/>
            <a:ext cx="1037729" cy="293291"/>
          </a:xfrm>
          <a:prstGeom prst="rect">
            <a:avLst/>
          </a:prstGeom>
          <a:noFill/>
          <a:ln/>
        </p:spPr>
        <p:txBody>
          <a:bodyPr wrap="none" lIns="0" tIns="0" rIns="0" bIns="0" rtlCol="0" anchor="t"/>
          <a:lstStyle/>
          <a:p>
            <a:pPr>
              <a:lnSpc>
                <a:spcPts val="2292"/>
              </a:lnSpc>
            </a:pPr>
            <a:r>
              <a:rPr lang="en-US" sz="1833" kern="0" spc="-37" dirty="0">
                <a:solidFill>
                  <a:srgbClr val="272525"/>
                </a:solidFill>
                <a:latin typeface="Source Serif Pro Semi Bold" pitchFamily="34" charset="0"/>
                <a:ea typeface="Source Serif Pro Semi Bold" pitchFamily="34" charset="-122"/>
                <a:cs typeface="Source Serif Pro Semi Bold" pitchFamily="34" charset="-120"/>
              </a:rPr>
              <a:t>Bird Stops</a:t>
            </a:r>
            <a:endParaRPr lang="en-US" sz="1833" dirty="0"/>
          </a:p>
        </p:txBody>
      </p:sp>
      <p:sp>
        <p:nvSpPr>
          <p:cNvPr id="10" name="Shape 6"/>
          <p:cNvSpPr/>
          <p:nvPr/>
        </p:nvSpPr>
        <p:spPr>
          <a:xfrm>
            <a:off x="5228034" y="3848695"/>
            <a:ext cx="6216055" cy="12700"/>
          </a:xfrm>
          <a:prstGeom prst="roundRect">
            <a:avLst>
              <a:gd name="adj" fmla="val 659712"/>
            </a:avLst>
          </a:prstGeom>
          <a:solidFill>
            <a:srgbClr val="DABADD"/>
          </a:solidFill>
          <a:ln/>
        </p:spPr>
      </p:sp>
      <p:pic>
        <p:nvPicPr>
          <p:cNvPr id="11" name="Image 2" descr="preencoded.png"/>
          <p:cNvPicPr>
            <a:picLocks noChangeAspect="1"/>
          </p:cNvPicPr>
          <p:nvPr/>
        </p:nvPicPr>
        <p:blipFill>
          <a:blip r:embed="rId5"/>
          <a:stretch>
            <a:fillRect/>
          </a:stretch>
        </p:blipFill>
        <p:spPr>
          <a:xfrm>
            <a:off x="725091" y="3886299"/>
            <a:ext cx="5343823" cy="692150"/>
          </a:xfrm>
          <a:prstGeom prst="rect">
            <a:avLst/>
          </a:prstGeom>
        </p:spPr>
      </p:pic>
      <p:sp>
        <p:nvSpPr>
          <p:cNvPr id="12" name="Text 7"/>
          <p:cNvSpPr/>
          <p:nvPr/>
        </p:nvSpPr>
        <p:spPr>
          <a:xfrm>
            <a:off x="3334644" y="4032945"/>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1958" dirty="0"/>
          </a:p>
        </p:txBody>
      </p:sp>
      <p:sp>
        <p:nvSpPr>
          <p:cNvPr id="13" name="Text 8"/>
          <p:cNvSpPr/>
          <p:nvPr/>
        </p:nvSpPr>
        <p:spPr>
          <a:xfrm>
            <a:off x="6268343" y="4085730"/>
            <a:ext cx="1873647" cy="293291"/>
          </a:xfrm>
          <a:prstGeom prst="rect">
            <a:avLst/>
          </a:prstGeom>
          <a:noFill/>
          <a:ln/>
        </p:spPr>
        <p:txBody>
          <a:bodyPr wrap="none" lIns="0" tIns="0" rIns="0" bIns="0" rtlCol="0" anchor="t"/>
          <a:lstStyle/>
          <a:p>
            <a:pPr>
              <a:lnSpc>
                <a:spcPts val="2292"/>
              </a:lnSpc>
            </a:pPr>
            <a:r>
              <a:rPr lang="en-US" sz="1833" kern="0" spc="-37" dirty="0">
                <a:solidFill>
                  <a:srgbClr val="272525"/>
                </a:solidFill>
                <a:latin typeface="Source Serif Pro Semi Bold" pitchFamily="34" charset="0"/>
                <a:ea typeface="Source Serif Pro Semi Bold" pitchFamily="34" charset="-122"/>
                <a:cs typeface="Source Serif Pro Semi Bold" pitchFamily="34" charset="-120"/>
              </a:rPr>
              <a:t>Game Over Screen</a:t>
            </a:r>
            <a:endParaRPr lang="en-US" sz="1833" dirty="0"/>
          </a:p>
        </p:txBody>
      </p:sp>
      <p:sp>
        <p:nvSpPr>
          <p:cNvPr id="14" name="Text 9"/>
          <p:cNvSpPr/>
          <p:nvPr/>
        </p:nvSpPr>
        <p:spPr>
          <a:xfrm>
            <a:off x="698104" y="4802783"/>
            <a:ext cx="10795793" cy="638373"/>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When the bird collides with the ground or pipes, the game over condition is triggered. The bird stops moving, and a game over screen is displayed, typically showing the final score and an option to restart the game.</a:t>
            </a:r>
            <a:endParaRPr lang="en-US" dirty="0"/>
          </a:p>
        </p:txBody>
      </p:sp>
    </p:spTree>
    <p:extLst>
      <p:ext uri="{BB962C8B-B14F-4D97-AF65-F5344CB8AC3E}">
        <p14:creationId xmlns:p14="http://schemas.microsoft.com/office/powerpoint/2010/main" val="150577473"/>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9092"/>
          </a:xfrm>
          <a:prstGeom prst="rect">
            <a:avLst/>
          </a:prstGeom>
        </p:spPr>
      </p:pic>
      <p:sp>
        <p:nvSpPr>
          <p:cNvPr id="3" name="Text 0"/>
          <p:cNvSpPr/>
          <p:nvPr/>
        </p:nvSpPr>
        <p:spPr>
          <a:xfrm>
            <a:off x="5264349" y="544017"/>
            <a:ext cx="6235303" cy="1163836"/>
          </a:xfrm>
          <a:prstGeom prst="rect">
            <a:avLst/>
          </a:prstGeom>
          <a:noFill/>
          <a:ln/>
        </p:spPr>
        <p:txBody>
          <a:bodyPr wrap="square" lIns="0" tIns="0" rIns="0" bIns="0" rtlCol="0" anchor="t"/>
          <a:lstStyle/>
          <a:p>
            <a:pPr>
              <a:lnSpc>
                <a:spcPts val="4541"/>
              </a:lnSpc>
            </a:pPr>
            <a:r>
              <a:rPr lang="en-US" sz="3625" kern="0" spc="-73"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GAME MECHANICS: THE RULES OF THE GAME</a:t>
            </a:r>
            <a:endParaRPr lang="en-US" sz="3625" dirty="0">
              <a:latin typeface="AA Sameer Asmaak" panose="02000506000000020003" pitchFamily="2" charset="-78"/>
              <a:cs typeface="AA Sameer Asmaak" panose="02000506000000020003" pitchFamily="2" charset="-78"/>
            </a:endParaRPr>
          </a:p>
        </p:txBody>
      </p:sp>
      <p:sp>
        <p:nvSpPr>
          <p:cNvPr id="4" name="Shape 1"/>
          <p:cNvSpPr/>
          <p:nvPr/>
        </p:nvSpPr>
        <p:spPr>
          <a:xfrm>
            <a:off x="5264348" y="2227064"/>
            <a:ext cx="445095" cy="445095"/>
          </a:xfrm>
          <a:prstGeom prst="roundRect">
            <a:avLst>
              <a:gd name="adj" fmla="val 18668"/>
            </a:avLst>
          </a:prstGeom>
          <a:solidFill>
            <a:srgbClr val="F4D4F7"/>
          </a:solidFill>
          <a:ln w="7620">
            <a:solidFill>
              <a:srgbClr val="DABADD"/>
            </a:solidFill>
            <a:prstDash val="solid"/>
          </a:ln>
        </p:spPr>
      </p:sp>
      <p:sp>
        <p:nvSpPr>
          <p:cNvPr id="5" name="Text 2"/>
          <p:cNvSpPr/>
          <p:nvPr/>
        </p:nvSpPr>
        <p:spPr>
          <a:xfrm>
            <a:off x="5417046" y="2309912"/>
            <a:ext cx="139601" cy="279301"/>
          </a:xfrm>
          <a:prstGeom prst="rect">
            <a:avLst/>
          </a:prstGeom>
          <a:noFill/>
          <a:ln/>
        </p:spPr>
        <p:txBody>
          <a:bodyPr wrap="none" lIns="0" tIns="0" rIns="0" bIns="0" rtlCol="0" anchor="t"/>
          <a:lstStyle/>
          <a:p>
            <a:pPr algn="ctr">
              <a:lnSpc>
                <a:spcPts val="2167"/>
              </a:lnSpc>
            </a:pPr>
            <a:r>
              <a:rPr lang="en-US" sz="2167" kern="0" spc="-44"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167" dirty="0"/>
          </a:p>
        </p:txBody>
      </p:sp>
      <p:sp>
        <p:nvSpPr>
          <p:cNvPr id="6" name="Text 3"/>
          <p:cNvSpPr/>
          <p:nvPr/>
        </p:nvSpPr>
        <p:spPr>
          <a:xfrm>
            <a:off x="5907187" y="2227065"/>
            <a:ext cx="2327473" cy="290909"/>
          </a:xfrm>
          <a:prstGeom prst="rect">
            <a:avLst/>
          </a:prstGeom>
          <a:noFill/>
          <a:ln/>
        </p:spPr>
        <p:txBody>
          <a:bodyPr wrap="none" lIns="0" tIns="0" rIns="0" bIns="0" rtlCol="0" anchor="t"/>
          <a:lstStyle/>
          <a:p>
            <a:pPr>
              <a:lnSpc>
                <a:spcPts val="2250"/>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Score</a:t>
            </a:r>
            <a:endParaRPr lang="en-US" sz="2000" dirty="0"/>
          </a:p>
        </p:txBody>
      </p:sp>
      <p:sp>
        <p:nvSpPr>
          <p:cNvPr id="7" name="Text 4"/>
          <p:cNvSpPr/>
          <p:nvPr/>
        </p:nvSpPr>
        <p:spPr>
          <a:xfrm>
            <a:off x="5907187" y="2636640"/>
            <a:ext cx="2375992" cy="1582539"/>
          </a:xfrm>
          <a:prstGeom prst="rect">
            <a:avLst/>
          </a:prstGeom>
          <a:noFill/>
          <a:ln/>
        </p:spPr>
        <p:txBody>
          <a:bodyPr wrap="square" lIns="0" tIns="0" rIns="0" bIns="0" rtlCol="0" anchor="t"/>
          <a:lstStyle/>
          <a:p>
            <a:pPr algn="just">
              <a:lnSpc>
                <a:spcPts val="2458"/>
              </a:lnSpc>
            </a:pPr>
            <a:r>
              <a:rPr lang="en-US" kern="0" spc="-31" dirty="0">
                <a:solidFill>
                  <a:srgbClr val="272525"/>
                </a:solidFill>
                <a:latin typeface="Source Sans Pro" pitchFamily="34" charset="0"/>
                <a:ea typeface="Source Sans Pro" pitchFamily="34" charset="-122"/>
                <a:cs typeface="Source Sans Pro" pitchFamily="34" charset="-120"/>
              </a:rPr>
              <a:t>The player's score increases as the bird passes through each pipe. The game tracks the score and displays it on the screen.</a:t>
            </a:r>
            <a:endParaRPr lang="en-US" dirty="0"/>
          </a:p>
        </p:txBody>
      </p:sp>
      <p:sp>
        <p:nvSpPr>
          <p:cNvPr id="8" name="Shape 5"/>
          <p:cNvSpPr/>
          <p:nvPr/>
        </p:nvSpPr>
        <p:spPr>
          <a:xfrm>
            <a:off x="8480921" y="2227064"/>
            <a:ext cx="445095" cy="445095"/>
          </a:xfrm>
          <a:prstGeom prst="roundRect">
            <a:avLst>
              <a:gd name="adj" fmla="val 18668"/>
            </a:avLst>
          </a:prstGeom>
          <a:solidFill>
            <a:srgbClr val="F4D4F7"/>
          </a:solidFill>
          <a:ln w="7620">
            <a:solidFill>
              <a:srgbClr val="DABADD"/>
            </a:solidFill>
            <a:prstDash val="solid"/>
          </a:ln>
        </p:spPr>
      </p:sp>
      <p:sp>
        <p:nvSpPr>
          <p:cNvPr id="9" name="Text 6"/>
          <p:cNvSpPr/>
          <p:nvPr/>
        </p:nvSpPr>
        <p:spPr>
          <a:xfrm>
            <a:off x="8633620" y="2309912"/>
            <a:ext cx="139601" cy="279301"/>
          </a:xfrm>
          <a:prstGeom prst="rect">
            <a:avLst/>
          </a:prstGeom>
          <a:noFill/>
          <a:ln/>
        </p:spPr>
        <p:txBody>
          <a:bodyPr wrap="none" lIns="0" tIns="0" rIns="0" bIns="0" rtlCol="0" anchor="t"/>
          <a:lstStyle/>
          <a:p>
            <a:pPr algn="ctr">
              <a:lnSpc>
                <a:spcPts val="2167"/>
              </a:lnSpc>
            </a:pPr>
            <a:r>
              <a:rPr lang="en-US" sz="2167" kern="0" spc="-44"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167" dirty="0"/>
          </a:p>
        </p:txBody>
      </p:sp>
      <p:sp>
        <p:nvSpPr>
          <p:cNvPr id="10" name="Text 7"/>
          <p:cNvSpPr/>
          <p:nvPr/>
        </p:nvSpPr>
        <p:spPr>
          <a:xfrm>
            <a:off x="9123759" y="2227065"/>
            <a:ext cx="2327473" cy="290909"/>
          </a:xfrm>
          <a:prstGeom prst="rect">
            <a:avLst/>
          </a:prstGeom>
          <a:noFill/>
          <a:ln/>
        </p:spPr>
        <p:txBody>
          <a:bodyPr wrap="none" lIns="0" tIns="0" rIns="0" bIns="0" rtlCol="0" anchor="t"/>
          <a:lstStyle/>
          <a:p>
            <a:pPr>
              <a:lnSpc>
                <a:spcPts val="2250"/>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Collision Detection</a:t>
            </a:r>
            <a:endParaRPr lang="en-US" sz="2000" dirty="0"/>
          </a:p>
        </p:txBody>
      </p:sp>
      <p:sp>
        <p:nvSpPr>
          <p:cNvPr id="11" name="Text 8"/>
          <p:cNvSpPr/>
          <p:nvPr/>
        </p:nvSpPr>
        <p:spPr>
          <a:xfrm>
            <a:off x="9123759" y="2636639"/>
            <a:ext cx="2375992" cy="1899047"/>
          </a:xfrm>
          <a:prstGeom prst="rect">
            <a:avLst/>
          </a:prstGeom>
          <a:noFill/>
          <a:ln/>
        </p:spPr>
        <p:txBody>
          <a:bodyPr wrap="square" lIns="0" tIns="0" rIns="0" bIns="0" rtlCol="0" anchor="t"/>
          <a:lstStyle/>
          <a:p>
            <a:pPr algn="just">
              <a:lnSpc>
                <a:spcPts val="2458"/>
              </a:lnSpc>
            </a:pPr>
            <a:r>
              <a:rPr lang="en-US" kern="0" spc="-31" dirty="0">
                <a:solidFill>
                  <a:srgbClr val="272525"/>
                </a:solidFill>
                <a:latin typeface="Source Sans Pro" pitchFamily="34" charset="0"/>
                <a:ea typeface="Source Sans Pro" pitchFamily="34" charset="-122"/>
                <a:cs typeface="Source Sans Pro" pitchFamily="34" charset="-120"/>
              </a:rPr>
              <a:t>The game checks for collisions between the bird and the pipes or the top and bottom of the screen. If a collision occurs, the game ends.</a:t>
            </a:r>
            <a:endParaRPr lang="en-US" dirty="0"/>
          </a:p>
        </p:txBody>
      </p:sp>
      <p:sp>
        <p:nvSpPr>
          <p:cNvPr id="12" name="Shape 9"/>
          <p:cNvSpPr/>
          <p:nvPr/>
        </p:nvSpPr>
        <p:spPr>
          <a:xfrm>
            <a:off x="5264348" y="4955977"/>
            <a:ext cx="445095" cy="445095"/>
          </a:xfrm>
          <a:prstGeom prst="roundRect">
            <a:avLst>
              <a:gd name="adj" fmla="val 18668"/>
            </a:avLst>
          </a:prstGeom>
          <a:solidFill>
            <a:srgbClr val="F4D4F7"/>
          </a:solidFill>
          <a:ln w="7620">
            <a:solidFill>
              <a:srgbClr val="DABADD"/>
            </a:solidFill>
            <a:prstDash val="solid"/>
          </a:ln>
        </p:spPr>
      </p:sp>
      <p:sp>
        <p:nvSpPr>
          <p:cNvPr id="13" name="Text 10"/>
          <p:cNvSpPr/>
          <p:nvPr/>
        </p:nvSpPr>
        <p:spPr>
          <a:xfrm>
            <a:off x="5417046" y="5038825"/>
            <a:ext cx="139601" cy="279301"/>
          </a:xfrm>
          <a:prstGeom prst="rect">
            <a:avLst/>
          </a:prstGeom>
          <a:noFill/>
          <a:ln/>
        </p:spPr>
        <p:txBody>
          <a:bodyPr wrap="none" lIns="0" tIns="0" rIns="0" bIns="0" rtlCol="0" anchor="t"/>
          <a:lstStyle/>
          <a:p>
            <a:pPr algn="ctr">
              <a:lnSpc>
                <a:spcPts val="2167"/>
              </a:lnSpc>
            </a:pPr>
            <a:r>
              <a:rPr lang="en-US" sz="2167" kern="0" spc="-44"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167" dirty="0"/>
          </a:p>
        </p:txBody>
      </p:sp>
      <p:sp>
        <p:nvSpPr>
          <p:cNvPr id="14" name="Text 11"/>
          <p:cNvSpPr/>
          <p:nvPr/>
        </p:nvSpPr>
        <p:spPr>
          <a:xfrm>
            <a:off x="5907187" y="4955977"/>
            <a:ext cx="2327473" cy="290909"/>
          </a:xfrm>
          <a:prstGeom prst="rect">
            <a:avLst/>
          </a:prstGeom>
          <a:noFill/>
          <a:ln/>
        </p:spPr>
        <p:txBody>
          <a:bodyPr wrap="none" lIns="0" tIns="0" rIns="0" bIns="0" rtlCol="0" anchor="t"/>
          <a:lstStyle/>
          <a:p>
            <a:pPr>
              <a:lnSpc>
                <a:spcPts val="2250"/>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Game Loop</a:t>
            </a:r>
            <a:endParaRPr lang="en-US" sz="2000" dirty="0"/>
          </a:p>
        </p:txBody>
      </p:sp>
      <p:sp>
        <p:nvSpPr>
          <p:cNvPr id="15" name="Text 12"/>
          <p:cNvSpPr/>
          <p:nvPr/>
        </p:nvSpPr>
        <p:spPr>
          <a:xfrm>
            <a:off x="5907187" y="5365552"/>
            <a:ext cx="5592465" cy="949523"/>
          </a:xfrm>
          <a:prstGeom prst="rect">
            <a:avLst/>
          </a:prstGeom>
          <a:noFill/>
          <a:ln/>
        </p:spPr>
        <p:txBody>
          <a:bodyPr wrap="square" lIns="0" tIns="0" rIns="0" bIns="0" rtlCol="0" anchor="t"/>
          <a:lstStyle/>
          <a:p>
            <a:pPr algn="just">
              <a:lnSpc>
                <a:spcPts val="2458"/>
              </a:lnSpc>
            </a:pPr>
            <a:r>
              <a:rPr lang="en-US" kern="0" spc="-31" dirty="0">
                <a:solidFill>
                  <a:srgbClr val="272525"/>
                </a:solidFill>
                <a:latin typeface="Source Sans Pro" pitchFamily="34" charset="0"/>
                <a:ea typeface="Source Sans Pro" pitchFamily="34" charset="-122"/>
                <a:cs typeface="Source Sans Pro" pitchFamily="34" charset="-120"/>
              </a:rPr>
              <a:t>The game loop continuously updates the game state, handles events, and renders the game graphics. It ensures smooth gameplay and responsiveness.</a:t>
            </a:r>
            <a:endParaRPr lang="en-US" dirty="0"/>
          </a:p>
        </p:txBody>
      </p:sp>
    </p:spTree>
    <p:extLst>
      <p:ext uri="{BB962C8B-B14F-4D97-AF65-F5344CB8AC3E}">
        <p14:creationId xmlns:p14="http://schemas.microsoft.com/office/powerpoint/2010/main" val="2078480512"/>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366838"/>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USER INPUT</a:t>
            </a:r>
            <a:endParaRPr lang="en-US" sz="3667" dirty="0">
              <a:latin typeface="AA Sameer Asmaak" panose="02000506000000020003" pitchFamily="2" charset="-78"/>
              <a:cs typeface="AA Sameer Asmaak" panose="02000506000000020003" pitchFamily="2" charset="-78"/>
            </a:endParaRPr>
          </a:p>
        </p:txBody>
      </p:sp>
      <p:sp>
        <p:nvSpPr>
          <p:cNvPr id="3" name="Shape 1"/>
          <p:cNvSpPr/>
          <p:nvPr/>
        </p:nvSpPr>
        <p:spPr>
          <a:xfrm>
            <a:off x="698104" y="2352477"/>
            <a:ext cx="1799233" cy="692150"/>
          </a:xfrm>
          <a:prstGeom prst="roundRect">
            <a:avLst>
              <a:gd name="adj" fmla="val 12105"/>
            </a:avLst>
          </a:prstGeom>
          <a:solidFill>
            <a:srgbClr val="F4D4F7"/>
          </a:solidFill>
          <a:ln w="7620">
            <a:solidFill>
              <a:srgbClr val="DABADD"/>
            </a:solidFill>
            <a:prstDash val="solid"/>
          </a:ln>
        </p:spPr>
      </p:sp>
      <p:sp>
        <p:nvSpPr>
          <p:cNvPr id="4" name="Text 2"/>
          <p:cNvSpPr/>
          <p:nvPr/>
        </p:nvSpPr>
        <p:spPr>
          <a:xfrm>
            <a:off x="903883" y="2499122"/>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1958" dirty="0"/>
          </a:p>
        </p:txBody>
      </p:sp>
      <p:sp>
        <p:nvSpPr>
          <p:cNvPr id="5" name="Text 3"/>
          <p:cNvSpPr/>
          <p:nvPr/>
        </p:nvSpPr>
        <p:spPr>
          <a:xfrm>
            <a:off x="2696766" y="2551907"/>
            <a:ext cx="376039" cy="293291"/>
          </a:xfrm>
          <a:prstGeom prst="rect">
            <a:avLst/>
          </a:prstGeom>
          <a:noFill/>
          <a:ln/>
        </p:spPr>
        <p:txBody>
          <a:bodyPr wrap="none" lIns="0" tIns="0" rIns="0" bIns="0" rtlCol="0" anchor="t"/>
          <a:lstStyle/>
          <a:p>
            <a:pPr>
              <a:lnSpc>
                <a:spcPts val="2292"/>
              </a:lnSpc>
            </a:pPr>
            <a:r>
              <a:rPr lang="en-US" sz="1833" kern="0" spc="-37" dirty="0">
                <a:solidFill>
                  <a:srgbClr val="272525"/>
                </a:solidFill>
                <a:latin typeface="Source Serif Pro Semi Bold" pitchFamily="34" charset="0"/>
                <a:ea typeface="Source Serif Pro Semi Bold" pitchFamily="34" charset="-122"/>
                <a:cs typeface="Source Serif Pro Semi Bold" pitchFamily="34" charset="-120"/>
              </a:rPr>
              <a:t>Tap</a:t>
            </a:r>
            <a:endParaRPr lang="en-US" sz="1833" dirty="0"/>
          </a:p>
        </p:txBody>
      </p:sp>
      <p:sp>
        <p:nvSpPr>
          <p:cNvPr id="6" name="Shape 4"/>
          <p:cNvSpPr/>
          <p:nvPr/>
        </p:nvSpPr>
        <p:spPr>
          <a:xfrm>
            <a:off x="2597051" y="3031927"/>
            <a:ext cx="8797132" cy="12700"/>
          </a:xfrm>
          <a:prstGeom prst="roundRect">
            <a:avLst>
              <a:gd name="adj" fmla="val 659712"/>
            </a:avLst>
          </a:prstGeom>
          <a:solidFill>
            <a:srgbClr val="DABADD"/>
          </a:solidFill>
          <a:ln/>
        </p:spPr>
      </p:sp>
      <p:sp>
        <p:nvSpPr>
          <p:cNvPr id="7" name="Shape 5"/>
          <p:cNvSpPr/>
          <p:nvPr/>
        </p:nvSpPr>
        <p:spPr>
          <a:xfrm>
            <a:off x="698103" y="3144342"/>
            <a:ext cx="3598565" cy="692150"/>
          </a:xfrm>
          <a:prstGeom prst="roundRect">
            <a:avLst>
              <a:gd name="adj" fmla="val 12105"/>
            </a:avLst>
          </a:prstGeom>
          <a:solidFill>
            <a:srgbClr val="F4D4F7"/>
          </a:solidFill>
          <a:ln w="7620">
            <a:solidFill>
              <a:srgbClr val="DABADD"/>
            </a:solidFill>
            <a:prstDash val="solid"/>
          </a:ln>
        </p:spPr>
      </p:sp>
      <p:sp>
        <p:nvSpPr>
          <p:cNvPr id="8" name="Text 6"/>
          <p:cNvSpPr/>
          <p:nvPr/>
        </p:nvSpPr>
        <p:spPr>
          <a:xfrm>
            <a:off x="903883" y="3290987"/>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1958" dirty="0"/>
          </a:p>
        </p:txBody>
      </p:sp>
      <p:sp>
        <p:nvSpPr>
          <p:cNvPr id="9" name="Text 7"/>
          <p:cNvSpPr/>
          <p:nvPr/>
        </p:nvSpPr>
        <p:spPr>
          <a:xfrm>
            <a:off x="4496098" y="3343771"/>
            <a:ext cx="1138535" cy="293291"/>
          </a:xfrm>
          <a:prstGeom prst="rect">
            <a:avLst/>
          </a:prstGeom>
          <a:noFill/>
          <a:ln/>
        </p:spPr>
        <p:txBody>
          <a:bodyPr wrap="none" lIns="0" tIns="0" rIns="0" bIns="0" rtlCol="0" anchor="t"/>
          <a:lstStyle/>
          <a:p>
            <a:pPr>
              <a:lnSpc>
                <a:spcPts val="2292"/>
              </a:lnSpc>
            </a:pPr>
            <a:r>
              <a:rPr lang="en-US" sz="1833" kern="0" spc="-37" dirty="0">
                <a:solidFill>
                  <a:srgbClr val="272525"/>
                </a:solidFill>
                <a:latin typeface="Source Serif Pro Semi Bold" pitchFamily="34" charset="0"/>
                <a:ea typeface="Source Serif Pro Semi Bold" pitchFamily="34" charset="-122"/>
                <a:cs typeface="Source Serif Pro Semi Bold" pitchFamily="34" charset="-120"/>
              </a:rPr>
              <a:t>Bird Jumps</a:t>
            </a:r>
            <a:endParaRPr lang="en-US" sz="1833" dirty="0"/>
          </a:p>
        </p:txBody>
      </p:sp>
      <p:sp>
        <p:nvSpPr>
          <p:cNvPr id="10" name="Shape 8"/>
          <p:cNvSpPr/>
          <p:nvPr/>
        </p:nvSpPr>
        <p:spPr>
          <a:xfrm>
            <a:off x="4396383" y="3823792"/>
            <a:ext cx="6997799" cy="12700"/>
          </a:xfrm>
          <a:prstGeom prst="roundRect">
            <a:avLst>
              <a:gd name="adj" fmla="val 659712"/>
            </a:avLst>
          </a:prstGeom>
          <a:solidFill>
            <a:srgbClr val="DABADD"/>
          </a:solidFill>
          <a:ln/>
        </p:spPr>
      </p:sp>
      <p:sp>
        <p:nvSpPr>
          <p:cNvPr id="11" name="Shape 9"/>
          <p:cNvSpPr/>
          <p:nvPr/>
        </p:nvSpPr>
        <p:spPr>
          <a:xfrm>
            <a:off x="698103" y="3936207"/>
            <a:ext cx="5397897" cy="692150"/>
          </a:xfrm>
          <a:prstGeom prst="roundRect">
            <a:avLst>
              <a:gd name="adj" fmla="val 12105"/>
            </a:avLst>
          </a:prstGeom>
          <a:solidFill>
            <a:srgbClr val="F4D4F7"/>
          </a:solidFill>
          <a:ln w="7620">
            <a:solidFill>
              <a:srgbClr val="DABADD"/>
            </a:solidFill>
            <a:prstDash val="solid"/>
          </a:ln>
        </p:spPr>
      </p:sp>
      <p:sp>
        <p:nvSpPr>
          <p:cNvPr id="12" name="Text 10"/>
          <p:cNvSpPr/>
          <p:nvPr/>
        </p:nvSpPr>
        <p:spPr>
          <a:xfrm>
            <a:off x="903883" y="4082852"/>
            <a:ext cx="124619" cy="398859"/>
          </a:xfrm>
          <a:prstGeom prst="rect">
            <a:avLst/>
          </a:prstGeom>
          <a:noFill/>
          <a:ln/>
        </p:spPr>
        <p:txBody>
          <a:bodyPr wrap="none" lIns="0" tIns="0" rIns="0" bIns="0" rtlCol="0" anchor="t"/>
          <a:lstStyle/>
          <a:p>
            <a:pPr algn="ctr">
              <a:lnSpc>
                <a:spcPts val="3125"/>
              </a:lnSpc>
            </a:pPr>
            <a:r>
              <a:rPr lang="en-US" sz="1958" kern="0" spc="-3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1958" dirty="0"/>
          </a:p>
        </p:txBody>
      </p:sp>
      <p:sp>
        <p:nvSpPr>
          <p:cNvPr id="13" name="Text 11"/>
          <p:cNvSpPr/>
          <p:nvPr/>
        </p:nvSpPr>
        <p:spPr>
          <a:xfrm>
            <a:off x="6295430" y="4135636"/>
            <a:ext cx="1221780" cy="293291"/>
          </a:xfrm>
          <a:prstGeom prst="rect">
            <a:avLst/>
          </a:prstGeom>
          <a:noFill/>
          <a:ln/>
        </p:spPr>
        <p:txBody>
          <a:bodyPr wrap="none" lIns="0" tIns="0" rIns="0" bIns="0" rtlCol="0" anchor="t"/>
          <a:lstStyle/>
          <a:p>
            <a:pPr>
              <a:lnSpc>
                <a:spcPts val="2292"/>
              </a:lnSpc>
            </a:pPr>
            <a:r>
              <a:rPr lang="en-US" sz="1833" kern="0" spc="-37" dirty="0">
                <a:solidFill>
                  <a:srgbClr val="272525"/>
                </a:solidFill>
                <a:latin typeface="Source Serif Pro Semi Bold" pitchFamily="34" charset="0"/>
                <a:ea typeface="Source Serif Pro Semi Bold" pitchFamily="34" charset="-122"/>
                <a:cs typeface="Source Serif Pro Semi Bold" pitchFamily="34" charset="-120"/>
              </a:rPr>
              <a:t>Gravity Acts</a:t>
            </a:r>
            <a:endParaRPr lang="en-US" sz="1833" dirty="0"/>
          </a:p>
        </p:txBody>
      </p:sp>
      <p:sp>
        <p:nvSpPr>
          <p:cNvPr id="14" name="Text 12"/>
          <p:cNvSpPr/>
          <p:nvPr/>
        </p:nvSpPr>
        <p:spPr>
          <a:xfrm>
            <a:off x="698104" y="4852690"/>
            <a:ext cx="10795793" cy="638373"/>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player interacts with the game by tapping the screen. Each tap causes the bird to jump upwards, defying gravity for a brief moment. This simple input mechanism is the core of the game's gameplay.</a:t>
            </a:r>
            <a:endParaRPr lang="en-US" dirty="0"/>
          </a:p>
        </p:txBody>
      </p:sp>
    </p:spTree>
    <p:extLst>
      <p:ext uri="{BB962C8B-B14F-4D97-AF65-F5344CB8AC3E}">
        <p14:creationId xmlns:p14="http://schemas.microsoft.com/office/powerpoint/2010/main" val="252230530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911846"/>
            <a:ext cx="4751685" cy="586681"/>
          </a:xfrm>
          <a:prstGeom prst="rect">
            <a:avLst/>
          </a:prstGeom>
          <a:noFill/>
          <a:ln/>
        </p:spPr>
        <p:txBody>
          <a:bodyPr wrap="none" lIns="0" tIns="0" rIns="0" bIns="0" rtlCol="0" anchor="t"/>
          <a:lstStyle/>
          <a:p>
            <a:pPr>
              <a:lnSpc>
                <a:spcPts val="4583"/>
              </a:lnSpc>
            </a:pPr>
            <a:r>
              <a:rPr lang="en-US" sz="3667" dirty="0" smtClean="0">
                <a:solidFill>
                  <a:srgbClr val="FF00FF"/>
                </a:solidFill>
                <a:latin typeface="AA Sameer Asmaak" panose="02000506000000020003" pitchFamily="2" charset="-78"/>
                <a:cs typeface="AA Sameer Asmaak" panose="02000506000000020003" pitchFamily="2" charset="-78"/>
              </a:rPr>
              <a:t>FLOWCHART</a:t>
            </a:r>
            <a:endParaRPr lang="en-US" sz="3667" dirty="0">
              <a:solidFill>
                <a:srgbClr val="FF00FF"/>
              </a:solidFill>
              <a:latin typeface="AA Sameer Asmaak" panose="02000506000000020003" pitchFamily="2" charset="-78"/>
              <a:cs typeface="AA Sameer Asmaak" panose="02000506000000020003" pitchFamily="2" charset="-78"/>
            </a:endParaRPr>
          </a:p>
        </p:txBody>
      </p:sp>
      <p:sp>
        <p:nvSpPr>
          <p:cNvPr id="3" name="Text 1"/>
          <p:cNvSpPr/>
          <p:nvPr/>
        </p:nvSpPr>
        <p:spPr>
          <a:xfrm>
            <a:off x="698104" y="2997101"/>
            <a:ext cx="2732286" cy="293291"/>
          </a:xfrm>
          <a:prstGeom prst="rect">
            <a:avLst/>
          </a:prstGeom>
          <a:noFill/>
          <a:ln/>
        </p:spPr>
        <p:txBody>
          <a:bodyPr wrap="none" lIns="0" tIns="0" rIns="0" bIns="0" rtlCol="0" anchor="t"/>
          <a:lstStyle/>
          <a:p>
            <a:pPr>
              <a:lnSpc>
                <a:spcPts val="2292"/>
              </a:lnSpc>
            </a:pPr>
            <a:endParaRPr lang="en-US" sz="1833" dirty="0"/>
          </a:p>
        </p:txBody>
      </p:sp>
      <p:sp>
        <p:nvSpPr>
          <p:cNvPr id="4" name="Text 2"/>
          <p:cNvSpPr/>
          <p:nvPr/>
        </p:nvSpPr>
        <p:spPr>
          <a:xfrm>
            <a:off x="698104" y="3489821"/>
            <a:ext cx="5154613" cy="957560"/>
          </a:xfrm>
          <a:prstGeom prst="rect">
            <a:avLst/>
          </a:prstGeom>
          <a:noFill/>
          <a:ln/>
        </p:spPr>
        <p:txBody>
          <a:bodyPr wrap="square" lIns="0" tIns="0" rIns="0" bIns="0" rtlCol="0" anchor="t"/>
          <a:lstStyle/>
          <a:p>
            <a:pPr>
              <a:lnSpc>
                <a:spcPts val="2500"/>
              </a:lnSpc>
            </a:pPr>
            <a:endParaRPr lang="en-US" sz="1542" dirty="0"/>
          </a:p>
        </p:txBody>
      </p:sp>
      <p:sp>
        <p:nvSpPr>
          <p:cNvPr id="5" name="Text 3"/>
          <p:cNvSpPr/>
          <p:nvPr/>
        </p:nvSpPr>
        <p:spPr>
          <a:xfrm>
            <a:off x="6345635" y="2997101"/>
            <a:ext cx="2346821" cy="293291"/>
          </a:xfrm>
          <a:prstGeom prst="rect">
            <a:avLst/>
          </a:prstGeom>
          <a:noFill/>
          <a:ln/>
        </p:spPr>
        <p:txBody>
          <a:bodyPr wrap="none" lIns="0" tIns="0" rIns="0" bIns="0" rtlCol="0" anchor="t"/>
          <a:lstStyle/>
          <a:p>
            <a:pPr>
              <a:lnSpc>
                <a:spcPts val="2292"/>
              </a:lnSpc>
            </a:pPr>
            <a:endParaRPr lang="en-US" sz="1833" dirty="0"/>
          </a:p>
        </p:txBody>
      </p:sp>
      <p:sp>
        <p:nvSpPr>
          <p:cNvPr id="6" name="Text 4"/>
          <p:cNvSpPr/>
          <p:nvPr/>
        </p:nvSpPr>
        <p:spPr>
          <a:xfrm>
            <a:off x="6345634" y="3489821"/>
            <a:ext cx="5154613" cy="1276747"/>
          </a:xfrm>
          <a:prstGeom prst="rect">
            <a:avLst/>
          </a:prstGeom>
          <a:noFill/>
          <a:ln/>
        </p:spPr>
        <p:txBody>
          <a:bodyPr wrap="square" lIns="0" tIns="0" rIns="0" bIns="0" rtlCol="0" anchor="t"/>
          <a:lstStyle/>
          <a:p>
            <a:pPr>
              <a:lnSpc>
                <a:spcPts val="2500"/>
              </a:lnSpc>
            </a:pPr>
            <a:endParaRPr lang="en-US" sz="1542" dirty="0"/>
          </a:p>
        </p:txBody>
      </p:sp>
      <p:pic>
        <p:nvPicPr>
          <p:cNvPr id="7" name="Picture 6"/>
          <p:cNvPicPr>
            <a:picLocks noChangeAspect="1"/>
          </p:cNvPicPr>
          <p:nvPr/>
        </p:nvPicPr>
        <p:blipFill>
          <a:blip r:embed="rId3"/>
          <a:stretch>
            <a:fillRect/>
          </a:stretch>
        </p:blipFill>
        <p:spPr>
          <a:xfrm>
            <a:off x="3802104" y="2205186"/>
            <a:ext cx="5087060" cy="4086795"/>
          </a:xfrm>
          <a:prstGeom prst="rect">
            <a:avLst/>
          </a:prstGeom>
        </p:spPr>
      </p:pic>
    </p:spTree>
    <p:extLst>
      <p:ext uri="{BB962C8B-B14F-4D97-AF65-F5344CB8AC3E}">
        <p14:creationId xmlns:p14="http://schemas.microsoft.com/office/powerpoint/2010/main" val="27768890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911846"/>
            <a:ext cx="4751685" cy="586681"/>
          </a:xfrm>
          <a:prstGeom prst="rect">
            <a:avLst/>
          </a:prstGeom>
          <a:noFill/>
          <a:ln/>
        </p:spPr>
        <p:txBody>
          <a:bodyPr wrap="none" lIns="0" tIns="0" rIns="0" bIns="0" rtlCol="0" anchor="t"/>
          <a:lstStyle/>
          <a:p>
            <a:pPr defTabSz="761970">
              <a:lnSpc>
                <a:spcPts val="4583"/>
              </a:lnSpc>
            </a:pPr>
            <a:endParaRPr lang="en-US" sz="3667" dirty="0">
              <a:solidFill>
                <a:prstClr val="black"/>
              </a:solidFill>
              <a:latin typeface="Calibri" panose="020F0502020204030204"/>
            </a:endParaRPr>
          </a:p>
        </p:txBody>
      </p:sp>
      <p:sp>
        <p:nvSpPr>
          <p:cNvPr id="3" name="Text 1"/>
          <p:cNvSpPr/>
          <p:nvPr/>
        </p:nvSpPr>
        <p:spPr>
          <a:xfrm>
            <a:off x="698104" y="2997101"/>
            <a:ext cx="2732286"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4" name="Text 2"/>
          <p:cNvSpPr/>
          <p:nvPr/>
        </p:nvSpPr>
        <p:spPr>
          <a:xfrm>
            <a:off x="698104" y="3489821"/>
            <a:ext cx="5154613" cy="957560"/>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sp>
        <p:nvSpPr>
          <p:cNvPr id="5" name="Text 3"/>
          <p:cNvSpPr/>
          <p:nvPr/>
        </p:nvSpPr>
        <p:spPr>
          <a:xfrm>
            <a:off x="6345635" y="2997101"/>
            <a:ext cx="2346821"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6" name="Text 4"/>
          <p:cNvSpPr/>
          <p:nvPr/>
        </p:nvSpPr>
        <p:spPr>
          <a:xfrm>
            <a:off x="6345634" y="3489821"/>
            <a:ext cx="5154613" cy="1276747"/>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pic>
        <p:nvPicPr>
          <p:cNvPr id="8" name="Picture 7"/>
          <p:cNvPicPr>
            <a:picLocks noChangeAspect="1"/>
          </p:cNvPicPr>
          <p:nvPr/>
        </p:nvPicPr>
        <p:blipFill>
          <a:blip r:embed="rId3"/>
          <a:stretch>
            <a:fillRect/>
          </a:stretch>
        </p:blipFill>
        <p:spPr>
          <a:xfrm>
            <a:off x="221365" y="852054"/>
            <a:ext cx="11278881" cy="5320145"/>
          </a:xfrm>
          <a:prstGeom prst="rect">
            <a:avLst/>
          </a:prstGeom>
        </p:spPr>
      </p:pic>
    </p:spTree>
    <p:extLst>
      <p:ext uri="{BB962C8B-B14F-4D97-AF65-F5344CB8AC3E}">
        <p14:creationId xmlns:p14="http://schemas.microsoft.com/office/powerpoint/2010/main" val="71728037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911846"/>
            <a:ext cx="4751685" cy="586681"/>
          </a:xfrm>
          <a:prstGeom prst="rect">
            <a:avLst/>
          </a:prstGeom>
          <a:noFill/>
          <a:ln/>
        </p:spPr>
        <p:txBody>
          <a:bodyPr wrap="none" lIns="0" tIns="0" rIns="0" bIns="0" rtlCol="0" anchor="t"/>
          <a:lstStyle/>
          <a:p>
            <a:pPr defTabSz="761970">
              <a:lnSpc>
                <a:spcPts val="4583"/>
              </a:lnSpc>
            </a:pPr>
            <a:endParaRPr lang="en-US" sz="3667" dirty="0">
              <a:solidFill>
                <a:prstClr val="black"/>
              </a:solidFill>
              <a:latin typeface="Calibri" panose="020F0502020204030204"/>
            </a:endParaRPr>
          </a:p>
        </p:txBody>
      </p:sp>
      <p:sp>
        <p:nvSpPr>
          <p:cNvPr id="3" name="Text 1"/>
          <p:cNvSpPr/>
          <p:nvPr/>
        </p:nvSpPr>
        <p:spPr>
          <a:xfrm>
            <a:off x="698104" y="2997101"/>
            <a:ext cx="2732286"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4" name="Text 2"/>
          <p:cNvSpPr/>
          <p:nvPr/>
        </p:nvSpPr>
        <p:spPr>
          <a:xfrm>
            <a:off x="698104" y="3489821"/>
            <a:ext cx="5154613" cy="957560"/>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sp>
        <p:nvSpPr>
          <p:cNvPr id="5" name="Text 3"/>
          <p:cNvSpPr/>
          <p:nvPr/>
        </p:nvSpPr>
        <p:spPr>
          <a:xfrm>
            <a:off x="6345635" y="2997101"/>
            <a:ext cx="2346821"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6" name="Text 4"/>
          <p:cNvSpPr/>
          <p:nvPr/>
        </p:nvSpPr>
        <p:spPr>
          <a:xfrm>
            <a:off x="6345634" y="3489821"/>
            <a:ext cx="5154613" cy="1276747"/>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pic>
        <p:nvPicPr>
          <p:cNvPr id="7" name="Picture 6"/>
          <p:cNvPicPr>
            <a:picLocks noChangeAspect="1"/>
          </p:cNvPicPr>
          <p:nvPr/>
        </p:nvPicPr>
        <p:blipFill>
          <a:blip r:embed="rId3"/>
          <a:stretch>
            <a:fillRect/>
          </a:stretch>
        </p:blipFill>
        <p:spPr>
          <a:xfrm>
            <a:off x="0" y="1059873"/>
            <a:ext cx="11949545" cy="5195454"/>
          </a:xfrm>
          <a:prstGeom prst="rect">
            <a:avLst/>
          </a:prstGeom>
        </p:spPr>
      </p:pic>
    </p:spTree>
    <p:extLst>
      <p:ext uri="{BB962C8B-B14F-4D97-AF65-F5344CB8AC3E}">
        <p14:creationId xmlns:p14="http://schemas.microsoft.com/office/powerpoint/2010/main" val="236625433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911846"/>
            <a:ext cx="4751685" cy="586681"/>
          </a:xfrm>
          <a:prstGeom prst="rect">
            <a:avLst/>
          </a:prstGeom>
          <a:noFill/>
          <a:ln/>
        </p:spPr>
        <p:txBody>
          <a:bodyPr wrap="none" lIns="0" tIns="0" rIns="0" bIns="0" rtlCol="0" anchor="t"/>
          <a:lstStyle/>
          <a:p>
            <a:pPr defTabSz="761970">
              <a:lnSpc>
                <a:spcPts val="4583"/>
              </a:lnSpc>
            </a:pPr>
            <a:endParaRPr lang="en-US" sz="3667" dirty="0">
              <a:solidFill>
                <a:prstClr val="black"/>
              </a:solidFill>
              <a:latin typeface="Calibri" panose="020F0502020204030204"/>
            </a:endParaRPr>
          </a:p>
        </p:txBody>
      </p:sp>
      <p:sp>
        <p:nvSpPr>
          <p:cNvPr id="3" name="Text 1"/>
          <p:cNvSpPr/>
          <p:nvPr/>
        </p:nvSpPr>
        <p:spPr>
          <a:xfrm>
            <a:off x="698104" y="2997101"/>
            <a:ext cx="2732286"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4" name="Text 2"/>
          <p:cNvSpPr/>
          <p:nvPr/>
        </p:nvSpPr>
        <p:spPr>
          <a:xfrm>
            <a:off x="698104" y="3489821"/>
            <a:ext cx="5154613" cy="957560"/>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sp>
        <p:nvSpPr>
          <p:cNvPr id="5" name="Text 3"/>
          <p:cNvSpPr/>
          <p:nvPr/>
        </p:nvSpPr>
        <p:spPr>
          <a:xfrm>
            <a:off x="6345635" y="2997101"/>
            <a:ext cx="2346821"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6" name="Text 4"/>
          <p:cNvSpPr/>
          <p:nvPr/>
        </p:nvSpPr>
        <p:spPr>
          <a:xfrm>
            <a:off x="6345634" y="3489821"/>
            <a:ext cx="5154613" cy="1276747"/>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pic>
        <p:nvPicPr>
          <p:cNvPr id="7" name="Picture 6"/>
          <p:cNvPicPr>
            <a:picLocks noChangeAspect="1"/>
          </p:cNvPicPr>
          <p:nvPr/>
        </p:nvPicPr>
        <p:blipFill>
          <a:blip r:embed="rId3"/>
          <a:stretch>
            <a:fillRect/>
          </a:stretch>
        </p:blipFill>
        <p:spPr>
          <a:xfrm>
            <a:off x="161750" y="519546"/>
            <a:ext cx="12030250" cy="5943600"/>
          </a:xfrm>
          <a:prstGeom prst="rect">
            <a:avLst/>
          </a:prstGeom>
        </p:spPr>
      </p:pic>
    </p:spTree>
    <p:extLst>
      <p:ext uri="{BB962C8B-B14F-4D97-AF65-F5344CB8AC3E}">
        <p14:creationId xmlns:p14="http://schemas.microsoft.com/office/powerpoint/2010/main" val="205512174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911846"/>
            <a:ext cx="4751685" cy="586681"/>
          </a:xfrm>
          <a:prstGeom prst="rect">
            <a:avLst/>
          </a:prstGeom>
          <a:noFill/>
          <a:ln/>
        </p:spPr>
        <p:txBody>
          <a:bodyPr wrap="none" lIns="0" tIns="0" rIns="0" bIns="0" rtlCol="0" anchor="t"/>
          <a:lstStyle/>
          <a:p>
            <a:pPr defTabSz="761970">
              <a:lnSpc>
                <a:spcPts val="4583"/>
              </a:lnSpc>
            </a:pPr>
            <a:endParaRPr lang="en-US" sz="3667" dirty="0">
              <a:solidFill>
                <a:prstClr val="black"/>
              </a:solidFill>
              <a:latin typeface="Calibri" panose="020F0502020204030204"/>
            </a:endParaRPr>
          </a:p>
        </p:txBody>
      </p:sp>
      <p:sp>
        <p:nvSpPr>
          <p:cNvPr id="3" name="Text 1"/>
          <p:cNvSpPr/>
          <p:nvPr/>
        </p:nvSpPr>
        <p:spPr>
          <a:xfrm>
            <a:off x="698104" y="2997101"/>
            <a:ext cx="2732286"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4" name="Text 2"/>
          <p:cNvSpPr/>
          <p:nvPr/>
        </p:nvSpPr>
        <p:spPr>
          <a:xfrm>
            <a:off x="698104" y="3489821"/>
            <a:ext cx="5154613" cy="957560"/>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sp>
        <p:nvSpPr>
          <p:cNvPr id="5" name="Text 3"/>
          <p:cNvSpPr/>
          <p:nvPr/>
        </p:nvSpPr>
        <p:spPr>
          <a:xfrm>
            <a:off x="6345635" y="2997101"/>
            <a:ext cx="2346821"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6" name="Text 4"/>
          <p:cNvSpPr/>
          <p:nvPr/>
        </p:nvSpPr>
        <p:spPr>
          <a:xfrm>
            <a:off x="6345634" y="3489821"/>
            <a:ext cx="5154613" cy="1276747"/>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pic>
        <p:nvPicPr>
          <p:cNvPr id="7" name="Picture 6"/>
          <p:cNvPicPr>
            <a:picLocks noChangeAspect="1"/>
          </p:cNvPicPr>
          <p:nvPr/>
        </p:nvPicPr>
        <p:blipFill>
          <a:blip r:embed="rId3"/>
          <a:stretch>
            <a:fillRect/>
          </a:stretch>
        </p:blipFill>
        <p:spPr>
          <a:xfrm>
            <a:off x="315795" y="498764"/>
            <a:ext cx="11712521" cy="6213763"/>
          </a:xfrm>
          <a:prstGeom prst="rect">
            <a:avLst/>
          </a:prstGeom>
        </p:spPr>
      </p:pic>
    </p:spTree>
    <p:extLst>
      <p:ext uri="{BB962C8B-B14F-4D97-AF65-F5344CB8AC3E}">
        <p14:creationId xmlns:p14="http://schemas.microsoft.com/office/powerpoint/2010/main" val="192371260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911846"/>
            <a:ext cx="4751685" cy="586681"/>
          </a:xfrm>
          <a:prstGeom prst="rect">
            <a:avLst/>
          </a:prstGeom>
          <a:noFill/>
          <a:ln/>
        </p:spPr>
        <p:txBody>
          <a:bodyPr wrap="none" lIns="0" tIns="0" rIns="0" bIns="0" rtlCol="0" anchor="t"/>
          <a:lstStyle/>
          <a:p>
            <a:pPr defTabSz="761970">
              <a:lnSpc>
                <a:spcPts val="4583"/>
              </a:lnSpc>
            </a:pPr>
            <a:endParaRPr lang="en-US" sz="3667" dirty="0">
              <a:solidFill>
                <a:prstClr val="black"/>
              </a:solidFill>
              <a:latin typeface="Calibri" panose="020F0502020204030204"/>
            </a:endParaRPr>
          </a:p>
        </p:txBody>
      </p:sp>
      <p:sp>
        <p:nvSpPr>
          <p:cNvPr id="3" name="Text 1"/>
          <p:cNvSpPr/>
          <p:nvPr/>
        </p:nvSpPr>
        <p:spPr>
          <a:xfrm>
            <a:off x="698104" y="2997101"/>
            <a:ext cx="2732286"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4" name="Text 2"/>
          <p:cNvSpPr/>
          <p:nvPr/>
        </p:nvSpPr>
        <p:spPr>
          <a:xfrm>
            <a:off x="698104" y="3489821"/>
            <a:ext cx="5154613" cy="957560"/>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sp>
        <p:nvSpPr>
          <p:cNvPr id="5" name="Text 3"/>
          <p:cNvSpPr/>
          <p:nvPr/>
        </p:nvSpPr>
        <p:spPr>
          <a:xfrm>
            <a:off x="6345635" y="2997101"/>
            <a:ext cx="2346821"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6" name="Text 4"/>
          <p:cNvSpPr/>
          <p:nvPr/>
        </p:nvSpPr>
        <p:spPr>
          <a:xfrm>
            <a:off x="6345634" y="3489821"/>
            <a:ext cx="5154613" cy="1276747"/>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pic>
        <p:nvPicPr>
          <p:cNvPr id="7" name="Picture 6"/>
          <p:cNvPicPr>
            <a:picLocks noChangeAspect="1"/>
          </p:cNvPicPr>
          <p:nvPr/>
        </p:nvPicPr>
        <p:blipFill>
          <a:blip r:embed="rId3"/>
          <a:stretch>
            <a:fillRect/>
          </a:stretch>
        </p:blipFill>
        <p:spPr>
          <a:xfrm>
            <a:off x="698103" y="300661"/>
            <a:ext cx="11022842" cy="5748713"/>
          </a:xfrm>
          <a:prstGeom prst="rect">
            <a:avLst/>
          </a:prstGeom>
        </p:spPr>
      </p:pic>
    </p:spTree>
    <p:extLst>
      <p:ext uri="{BB962C8B-B14F-4D97-AF65-F5344CB8AC3E}">
        <p14:creationId xmlns:p14="http://schemas.microsoft.com/office/powerpoint/2010/main" val="3645869649"/>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4" y="831192"/>
            <a:ext cx="4751685" cy="586681"/>
          </a:xfrm>
          <a:prstGeom prst="rect">
            <a:avLst/>
          </a:prstGeom>
          <a:noFill/>
          <a:ln/>
        </p:spPr>
        <p:txBody>
          <a:bodyPr wrap="none" lIns="0" tIns="0" rIns="0" bIns="0" rtlCol="0" anchor="t"/>
          <a:lstStyle/>
          <a:p>
            <a:pPr defTabSz="761970">
              <a:lnSpc>
                <a:spcPts val="4583"/>
              </a:lnSpc>
            </a:pPr>
            <a:r>
              <a:rPr lang="en-US" sz="3667" dirty="0" smtClean="0">
                <a:solidFill>
                  <a:srgbClr val="FF00FF"/>
                </a:solidFill>
                <a:latin typeface="AA Sameer Asmaak" panose="02000506000000020003" pitchFamily="2" charset="-78"/>
                <a:cs typeface="AA Sameer Asmaak" panose="02000506000000020003" pitchFamily="2" charset="-78"/>
              </a:rPr>
              <a:t>FULL FLOWCHART</a:t>
            </a:r>
            <a:endParaRPr lang="en-US" sz="3667" dirty="0">
              <a:solidFill>
                <a:srgbClr val="FF00FF"/>
              </a:solidFill>
              <a:latin typeface="AA Sameer Asmaak" panose="02000506000000020003" pitchFamily="2" charset="-78"/>
              <a:cs typeface="AA Sameer Asmaak" panose="02000506000000020003" pitchFamily="2" charset="-78"/>
            </a:endParaRPr>
          </a:p>
        </p:txBody>
      </p:sp>
      <p:sp>
        <p:nvSpPr>
          <p:cNvPr id="3" name="Text 1"/>
          <p:cNvSpPr/>
          <p:nvPr/>
        </p:nvSpPr>
        <p:spPr>
          <a:xfrm>
            <a:off x="698104" y="2997101"/>
            <a:ext cx="2732286"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4" name="Text 2"/>
          <p:cNvSpPr/>
          <p:nvPr/>
        </p:nvSpPr>
        <p:spPr>
          <a:xfrm>
            <a:off x="698104" y="3489821"/>
            <a:ext cx="5154613" cy="957560"/>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sp>
        <p:nvSpPr>
          <p:cNvPr id="5" name="Text 3"/>
          <p:cNvSpPr/>
          <p:nvPr/>
        </p:nvSpPr>
        <p:spPr>
          <a:xfrm>
            <a:off x="6345635" y="2997101"/>
            <a:ext cx="2346821" cy="293291"/>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6" name="Text 4"/>
          <p:cNvSpPr/>
          <p:nvPr/>
        </p:nvSpPr>
        <p:spPr>
          <a:xfrm>
            <a:off x="6345634" y="3489821"/>
            <a:ext cx="5154613" cy="1276747"/>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pic>
        <p:nvPicPr>
          <p:cNvPr id="7" name="Picture 6"/>
          <p:cNvPicPr>
            <a:picLocks noChangeAspect="1"/>
          </p:cNvPicPr>
          <p:nvPr/>
        </p:nvPicPr>
        <p:blipFill>
          <a:blip r:embed="rId3"/>
          <a:stretch>
            <a:fillRect/>
          </a:stretch>
        </p:blipFill>
        <p:spPr>
          <a:xfrm>
            <a:off x="477982" y="1319979"/>
            <a:ext cx="11326091" cy="5184730"/>
          </a:xfrm>
          <a:prstGeom prst="rect">
            <a:avLst/>
          </a:prstGeom>
        </p:spPr>
      </p:pic>
    </p:spTree>
    <p:extLst>
      <p:ext uri="{BB962C8B-B14F-4D97-AF65-F5344CB8AC3E}">
        <p14:creationId xmlns:p14="http://schemas.microsoft.com/office/powerpoint/2010/main" val="93009207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70103" y="2028528"/>
            <a:ext cx="4693742" cy="586681"/>
          </a:xfrm>
          <a:prstGeom prst="rect">
            <a:avLst/>
          </a:prstGeom>
          <a:noFill/>
          <a:ln/>
        </p:spPr>
        <p:txBody>
          <a:bodyPr wrap="non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CONCLUSION</a:t>
            </a:r>
            <a:endParaRPr lang="en-US" sz="3667" dirty="0">
              <a:latin typeface="AA Sameer Asmaak" panose="02000506000000020003" pitchFamily="2" charset="-78"/>
              <a:cs typeface="AA Sameer Asmaak" panose="02000506000000020003" pitchFamily="2" charset="-78"/>
            </a:endParaRPr>
          </a:p>
        </p:txBody>
      </p:sp>
      <p:sp>
        <p:nvSpPr>
          <p:cNvPr id="4" name="Text 1"/>
          <p:cNvSpPr/>
          <p:nvPr/>
        </p:nvSpPr>
        <p:spPr>
          <a:xfrm>
            <a:off x="5270104" y="2914353"/>
            <a:ext cx="6223794" cy="1915120"/>
          </a:xfrm>
          <a:prstGeom prst="rect">
            <a:avLst/>
          </a:prstGeom>
          <a:noFill/>
          <a:ln/>
        </p:spPr>
        <p:txBody>
          <a:bodyPr wrap="square" lIns="0" tIns="0" rIns="0" bIns="0" rtlCol="0" anchor="t"/>
          <a:lstStyle/>
          <a:p>
            <a:pPr algn="just">
              <a:lnSpc>
                <a:spcPts val="2500"/>
              </a:lnSpc>
            </a:pPr>
            <a:r>
              <a:rPr lang="en-US" sz="1542" dirty="0" smtClean="0"/>
              <a:t>  </a:t>
            </a:r>
            <a:r>
              <a:rPr lang="en-US" sz="2000" dirty="0" smtClean="0"/>
              <a:t>In conclusion the development of the flappy bird game demonstrated key programming concepts like object-oriented design, physics simulation, event handling. Using python’s </a:t>
            </a:r>
            <a:r>
              <a:rPr lang="en-US" sz="2000" dirty="0" err="1" smtClean="0"/>
              <a:t>pygame</a:t>
            </a:r>
            <a:r>
              <a:rPr lang="en-US" sz="2000" dirty="0" smtClean="0"/>
              <a:t> library , we successfully created an interactive game with gravity, pipe generation and collision detection. This project highlights the importance of modular coding, offering </a:t>
            </a:r>
            <a:r>
              <a:rPr lang="en-US" sz="2000" dirty="0" err="1" smtClean="0"/>
              <a:t>offering</a:t>
            </a:r>
            <a:r>
              <a:rPr lang="en-US" sz="2000" dirty="0" smtClean="0"/>
              <a:t> a strong foundation for future game development and further enhancements.   </a:t>
            </a:r>
          </a:p>
          <a:p>
            <a:pPr>
              <a:lnSpc>
                <a:spcPts val="2500"/>
              </a:lnSpc>
            </a:pPr>
            <a:r>
              <a:rPr lang="en-US" sz="1542" dirty="0" smtClean="0"/>
              <a:t>     </a:t>
            </a:r>
            <a:endParaRPr lang="en-US" sz="1542" dirty="0"/>
          </a:p>
        </p:txBody>
      </p:sp>
    </p:spTree>
    <p:extLst>
      <p:ext uri="{BB962C8B-B14F-4D97-AF65-F5344CB8AC3E}">
        <p14:creationId xmlns:p14="http://schemas.microsoft.com/office/powerpoint/2010/main" val="14481138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8970" y="941288"/>
            <a:ext cx="8187829" cy="536972"/>
          </a:xfrm>
          <a:prstGeom prst="rect">
            <a:avLst/>
          </a:prstGeom>
          <a:noFill/>
          <a:ln/>
        </p:spPr>
        <p:txBody>
          <a:bodyPr wrap="none" lIns="0" tIns="0" rIns="0" bIns="0" rtlCol="0" anchor="t"/>
          <a:lstStyle/>
          <a:p>
            <a:pPr>
              <a:lnSpc>
                <a:spcPts val="4208"/>
              </a:lnSpc>
            </a:pPr>
            <a:r>
              <a:rPr lang="en-US" sz="3375" kern="0" spc="-67"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PHYSICS IN FLAPPY BIRD: THE SSIENCE  OF FLIGHT</a:t>
            </a:r>
            <a:endParaRPr lang="en-US" sz="3375" dirty="0">
              <a:latin typeface="AA Sameer Asmaak" panose="02000506000000020003" pitchFamily="2" charset="-78"/>
              <a:cs typeface="AA Sameer Asmaak" panose="02000506000000020003" pitchFamily="2" charset="-78"/>
            </a:endParaRPr>
          </a:p>
        </p:txBody>
      </p:sp>
      <p:pic>
        <p:nvPicPr>
          <p:cNvPr id="3" name="Image 0" descr="preencoded.png"/>
          <p:cNvPicPr>
            <a:picLocks noChangeAspect="1"/>
          </p:cNvPicPr>
          <p:nvPr/>
        </p:nvPicPr>
        <p:blipFill>
          <a:blip r:embed="rId3"/>
          <a:stretch>
            <a:fillRect/>
          </a:stretch>
        </p:blipFill>
        <p:spPr>
          <a:xfrm>
            <a:off x="2467074" y="1843385"/>
            <a:ext cx="1800820" cy="1327348"/>
          </a:xfrm>
          <a:prstGeom prst="rect">
            <a:avLst/>
          </a:prstGeom>
        </p:spPr>
      </p:pic>
      <p:sp>
        <p:nvSpPr>
          <p:cNvPr id="4" name="Text 1"/>
          <p:cNvSpPr/>
          <p:nvPr/>
        </p:nvSpPr>
        <p:spPr>
          <a:xfrm>
            <a:off x="3310334" y="2496145"/>
            <a:ext cx="114102" cy="365125"/>
          </a:xfrm>
          <a:prstGeom prst="rect">
            <a:avLst/>
          </a:prstGeom>
          <a:noFill/>
          <a:ln/>
        </p:spPr>
        <p:txBody>
          <a:bodyPr wrap="none" lIns="0" tIns="0" rIns="0" bIns="0" rtlCol="0" anchor="t"/>
          <a:lstStyle/>
          <a:p>
            <a:pPr algn="ctr">
              <a:lnSpc>
                <a:spcPts val="2875"/>
              </a:lnSpc>
            </a:pPr>
            <a:r>
              <a:rPr lang="en-US" sz="1792" kern="0" spc="-36" dirty="0">
                <a:solidFill>
                  <a:srgbClr val="272525"/>
                </a:solidFill>
                <a:latin typeface="Source Serif Pro Semi Bold" pitchFamily="34" charset="0"/>
                <a:ea typeface="Source Serif Pro Semi Bold" pitchFamily="34" charset="-122"/>
                <a:cs typeface="Source Serif Pro Semi Bold" pitchFamily="34" charset="-120"/>
              </a:rPr>
              <a:t>1</a:t>
            </a:r>
            <a:endParaRPr lang="en-US" sz="1792" dirty="0"/>
          </a:p>
        </p:txBody>
      </p:sp>
      <p:sp>
        <p:nvSpPr>
          <p:cNvPr id="5" name="Text 2"/>
          <p:cNvSpPr/>
          <p:nvPr/>
        </p:nvSpPr>
        <p:spPr>
          <a:xfrm>
            <a:off x="4450457" y="2025948"/>
            <a:ext cx="2147888" cy="268486"/>
          </a:xfrm>
          <a:prstGeom prst="rect">
            <a:avLst/>
          </a:prstGeom>
          <a:noFill/>
          <a:ln/>
        </p:spPr>
        <p:txBody>
          <a:bodyPr wrap="none" lIns="0" tIns="0" rIns="0" bIns="0" rtlCol="0" anchor="t"/>
          <a:lstStyle/>
          <a:p>
            <a:pPr>
              <a:lnSpc>
                <a:spcPts val="2083"/>
              </a:lnSpc>
            </a:pPr>
            <a:r>
              <a:rPr lang="en-US" sz="2000" kern="0" spc="-34" dirty="0">
                <a:solidFill>
                  <a:srgbClr val="272525"/>
                </a:solidFill>
                <a:latin typeface="Source Serif Pro Semi Bold" pitchFamily="34" charset="0"/>
                <a:ea typeface="Source Serif Pro Semi Bold" pitchFamily="34" charset="-122"/>
                <a:cs typeface="Source Serif Pro Semi Bold" pitchFamily="34" charset="-120"/>
              </a:rPr>
              <a:t>Gravity</a:t>
            </a:r>
            <a:endParaRPr lang="en-US" sz="2000" dirty="0"/>
          </a:p>
        </p:txBody>
      </p:sp>
      <p:sp>
        <p:nvSpPr>
          <p:cNvPr id="6" name="Text 3"/>
          <p:cNvSpPr/>
          <p:nvPr/>
        </p:nvSpPr>
        <p:spPr>
          <a:xfrm>
            <a:off x="4450457" y="2403971"/>
            <a:ext cx="6920012" cy="584200"/>
          </a:xfrm>
          <a:prstGeom prst="rect">
            <a:avLst/>
          </a:prstGeom>
          <a:noFill/>
          <a:ln/>
        </p:spPr>
        <p:txBody>
          <a:bodyPr wrap="square" lIns="0" tIns="0" rIns="0" bIns="0" rtlCol="0" anchor="t"/>
          <a:lstStyle/>
          <a:p>
            <a:pPr algn="just">
              <a:lnSpc>
                <a:spcPts val="2292"/>
              </a:lnSpc>
            </a:pPr>
            <a:r>
              <a:rPr lang="en-US" kern="0" spc="-29" dirty="0">
                <a:solidFill>
                  <a:srgbClr val="272525"/>
                </a:solidFill>
                <a:latin typeface="Source Sans Pro" pitchFamily="34" charset="0"/>
                <a:ea typeface="Source Sans Pro" pitchFamily="34" charset="-122"/>
                <a:cs typeface="Source Sans Pro" pitchFamily="34" charset="-120"/>
              </a:rPr>
              <a:t>The bird is constantly affected by gravity, pulling it downwards. This force is represented by a constant acceleration value.</a:t>
            </a:r>
            <a:endParaRPr lang="en-US" dirty="0"/>
          </a:p>
        </p:txBody>
      </p:sp>
      <p:sp>
        <p:nvSpPr>
          <p:cNvPr id="7" name="Shape 4"/>
          <p:cNvSpPr/>
          <p:nvPr/>
        </p:nvSpPr>
        <p:spPr>
          <a:xfrm>
            <a:off x="4313535" y="3180854"/>
            <a:ext cx="7193856" cy="12700"/>
          </a:xfrm>
          <a:prstGeom prst="roundRect">
            <a:avLst>
              <a:gd name="adj" fmla="val 603804"/>
            </a:avLst>
          </a:prstGeom>
          <a:solidFill>
            <a:srgbClr val="DABADD"/>
          </a:solidFill>
          <a:ln/>
        </p:spPr>
      </p:sp>
      <p:pic>
        <p:nvPicPr>
          <p:cNvPr id="8" name="Image 1" descr="preencoded.png"/>
          <p:cNvPicPr>
            <a:picLocks noChangeAspect="1"/>
          </p:cNvPicPr>
          <p:nvPr/>
        </p:nvPicPr>
        <p:blipFill>
          <a:blip r:embed="rId4"/>
          <a:stretch>
            <a:fillRect/>
          </a:stretch>
        </p:blipFill>
        <p:spPr>
          <a:xfrm>
            <a:off x="1566665" y="3216374"/>
            <a:ext cx="3601641" cy="1327348"/>
          </a:xfrm>
          <a:prstGeom prst="rect">
            <a:avLst/>
          </a:prstGeom>
        </p:spPr>
      </p:pic>
      <p:sp>
        <p:nvSpPr>
          <p:cNvPr id="9" name="Text 5"/>
          <p:cNvSpPr/>
          <p:nvPr/>
        </p:nvSpPr>
        <p:spPr>
          <a:xfrm>
            <a:off x="3310433" y="3697486"/>
            <a:ext cx="114102" cy="365125"/>
          </a:xfrm>
          <a:prstGeom prst="rect">
            <a:avLst/>
          </a:prstGeom>
          <a:noFill/>
          <a:ln/>
        </p:spPr>
        <p:txBody>
          <a:bodyPr wrap="none" lIns="0" tIns="0" rIns="0" bIns="0" rtlCol="0" anchor="t"/>
          <a:lstStyle/>
          <a:p>
            <a:pPr algn="ctr">
              <a:lnSpc>
                <a:spcPts val="2875"/>
              </a:lnSpc>
            </a:pPr>
            <a:r>
              <a:rPr lang="en-US" sz="1792" kern="0" spc="-36" dirty="0">
                <a:solidFill>
                  <a:srgbClr val="272525"/>
                </a:solidFill>
                <a:latin typeface="Source Serif Pro Semi Bold" pitchFamily="34" charset="0"/>
                <a:ea typeface="Source Serif Pro Semi Bold" pitchFamily="34" charset="-122"/>
                <a:cs typeface="Source Serif Pro Semi Bold" pitchFamily="34" charset="-120"/>
              </a:rPr>
              <a:t>2</a:t>
            </a:r>
            <a:endParaRPr lang="en-US" sz="1792" dirty="0"/>
          </a:p>
        </p:txBody>
      </p:sp>
      <p:sp>
        <p:nvSpPr>
          <p:cNvPr id="10" name="Text 6"/>
          <p:cNvSpPr/>
          <p:nvPr/>
        </p:nvSpPr>
        <p:spPr>
          <a:xfrm>
            <a:off x="5350868" y="3398937"/>
            <a:ext cx="2147888" cy="268486"/>
          </a:xfrm>
          <a:prstGeom prst="rect">
            <a:avLst/>
          </a:prstGeom>
          <a:noFill/>
          <a:ln/>
        </p:spPr>
        <p:txBody>
          <a:bodyPr wrap="none" lIns="0" tIns="0" rIns="0" bIns="0" rtlCol="0" anchor="t"/>
          <a:lstStyle/>
          <a:p>
            <a:pPr>
              <a:lnSpc>
                <a:spcPts val="2083"/>
              </a:lnSpc>
            </a:pPr>
            <a:r>
              <a:rPr lang="en-US" sz="2000" kern="0" spc="-34" dirty="0">
                <a:solidFill>
                  <a:srgbClr val="272525"/>
                </a:solidFill>
                <a:latin typeface="Source Serif Pro Semi Bold" pitchFamily="34" charset="0"/>
                <a:ea typeface="Source Serif Pro Semi Bold" pitchFamily="34" charset="-122"/>
                <a:cs typeface="Source Serif Pro Semi Bold" pitchFamily="34" charset="-120"/>
              </a:rPr>
              <a:t>Flap Force</a:t>
            </a:r>
            <a:endParaRPr lang="en-US" sz="2000" dirty="0"/>
          </a:p>
        </p:txBody>
      </p:sp>
      <p:sp>
        <p:nvSpPr>
          <p:cNvPr id="11" name="Text 7"/>
          <p:cNvSpPr/>
          <p:nvPr/>
        </p:nvSpPr>
        <p:spPr>
          <a:xfrm>
            <a:off x="5350867" y="3776960"/>
            <a:ext cx="6019602" cy="584200"/>
          </a:xfrm>
          <a:prstGeom prst="rect">
            <a:avLst/>
          </a:prstGeom>
          <a:noFill/>
          <a:ln/>
        </p:spPr>
        <p:txBody>
          <a:bodyPr wrap="square" lIns="0" tIns="0" rIns="0" bIns="0" rtlCol="0" anchor="t"/>
          <a:lstStyle/>
          <a:p>
            <a:pPr algn="just">
              <a:lnSpc>
                <a:spcPts val="2292"/>
              </a:lnSpc>
            </a:pPr>
            <a:r>
              <a:rPr lang="en-US" sz="1400" kern="0" spc="-29" dirty="0">
                <a:solidFill>
                  <a:srgbClr val="272525"/>
                </a:solidFill>
                <a:latin typeface="Source Sans Pro" pitchFamily="34" charset="0"/>
                <a:ea typeface="Source Sans Pro" pitchFamily="34" charset="-122"/>
                <a:cs typeface="Source Sans Pro" pitchFamily="34" charset="-120"/>
              </a:rPr>
              <a:t>When the player flaps the bird's wings, an upward force is applied, counteracting gravity. This force is determined by the bird's flap strength.</a:t>
            </a:r>
            <a:endParaRPr lang="en-US" sz="1400" dirty="0"/>
          </a:p>
        </p:txBody>
      </p:sp>
      <p:sp>
        <p:nvSpPr>
          <p:cNvPr id="12" name="Shape 8"/>
          <p:cNvSpPr/>
          <p:nvPr/>
        </p:nvSpPr>
        <p:spPr>
          <a:xfrm>
            <a:off x="5213945" y="4553843"/>
            <a:ext cx="6293445" cy="12700"/>
          </a:xfrm>
          <a:prstGeom prst="roundRect">
            <a:avLst>
              <a:gd name="adj" fmla="val 603804"/>
            </a:avLst>
          </a:prstGeom>
          <a:solidFill>
            <a:srgbClr val="DABADD"/>
          </a:solidFill>
          <a:ln/>
        </p:spPr>
      </p:sp>
      <p:pic>
        <p:nvPicPr>
          <p:cNvPr id="13" name="Image 2" descr="preencoded.png"/>
          <p:cNvPicPr>
            <a:picLocks noChangeAspect="1"/>
          </p:cNvPicPr>
          <p:nvPr/>
        </p:nvPicPr>
        <p:blipFill>
          <a:blip r:embed="rId5"/>
          <a:stretch>
            <a:fillRect/>
          </a:stretch>
        </p:blipFill>
        <p:spPr>
          <a:xfrm>
            <a:off x="666255" y="4589364"/>
            <a:ext cx="5402461" cy="1327348"/>
          </a:xfrm>
          <a:prstGeom prst="rect">
            <a:avLst/>
          </a:prstGeom>
        </p:spPr>
      </p:pic>
      <p:sp>
        <p:nvSpPr>
          <p:cNvPr id="14" name="Text 9"/>
          <p:cNvSpPr/>
          <p:nvPr/>
        </p:nvSpPr>
        <p:spPr>
          <a:xfrm>
            <a:off x="3310433" y="5070475"/>
            <a:ext cx="114102" cy="365125"/>
          </a:xfrm>
          <a:prstGeom prst="rect">
            <a:avLst/>
          </a:prstGeom>
          <a:noFill/>
          <a:ln/>
        </p:spPr>
        <p:txBody>
          <a:bodyPr wrap="none" lIns="0" tIns="0" rIns="0" bIns="0" rtlCol="0" anchor="t"/>
          <a:lstStyle/>
          <a:p>
            <a:pPr algn="ctr">
              <a:lnSpc>
                <a:spcPts val="2875"/>
              </a:lnSpc>
            </a:pPr>
            <a:r>
              <a:rPr lang="en-US" sz="1792" kern="0" spc="-36" dirty="0">
                <a:solidFill>
                  <a:srgbClr val="272525"/>
                </a:solidFill>
                <a:latin typeface="Source Serif Pro Semi Bold" pitchFamily="34" charset="0"/>
                <a:ea typeface="Source Serif Pro Semi Bold" pitchFamily="34" charset="-122"/>
                <a:cs typeface="Source Serif Pro Semi Bold" pitchFamily="34" charset="-120"/>
              </a:rPr>
              <a:t>3</a:t>
            </a:r>
            <a:endParaRPr lang="en-US" sz="1792" dirty="0"/>
          </a:p>
        </p:txBody>
      </p:sp>
      <p:sp>
        <p:nvSpPr>
          <p:cNvPr id="15" name="Text 10"/>
          <p:cNvSpPr/>
          <p:nvPr/>
        </p:nvSpPr>
        <p:spPr>
          <a:xfrm>
            <a:off x="6251278" y="4771926"/>
            <a:ext cx="2147888" cy="268486"/>
          </a:xfrm>
          <a:prstGeom prst="rect">
            <a:avLst/>
          </a:prstGeom>
          <a:noFill/>
          <a:ln/>
        </p:spPr>
        <p:txBody>
          <a:bodyPr wrap="none" lIns="0" tIns="0" rIns="0" bIns="0" rtlCol="0" anchor="t"/>
          <a:lstStyle/>
          <a:p>
            <a:pPr>
              <a:lnSpc>
                <a:spcPts val="2083"/>
              </a:lnSpc>
            </a:pPr>
            <a:r>
              <a:rPr lang="en-US" sz="2000" kern="0" spc="-34" dirty="0">
                <a:solidFill>
                  <a:srgbClr val="272525"/>
                </a:solidFill>
                <a:latin typeface="Source Serif Pro Semi Bold" pitchFamily="34" charset="0"/>
                <a:ea typeface="Source Serif Pro Semi Bold" pitchFamily="34" charset="-122"/>
                <a:cs typeface="Source Serif Pro Semi Bold" pitchFamily="34" charset="-120"/>
              </a:rPr>
              <a:t>Velocity</a:t>
            </a:r>
            <a:endParaRPr lang="en-US" sz="2000" dirty="0"/>
          </a:p>
        </p:txBody>
      </p:sp>
      <p:sp>
        <p:nvSpPr>
          <p:cNvPr id="16" name="Text 11"/>
          <p:cNvSpPr/>
          <p:nvPr/>
        </p:nvSpPr>
        <p:spPr>
          <a:xfrm>
            <a:off x="6251277" y="5149949"/>
            <a:ext cx="5119192" cy="584200"/>
          </a:xfrm>
          <a:prstGeom prst="rect">
            <a:avLst/>
          </a:prstGeom>
          <a:noFill/>
          <a:ln/>
        </p:spPr>
        <p:txBody>
          <a:bodyPr wrap="square" lIns="0" tIns="0" rIns="0" bIns="0" rtlCol="0" anchor="t"/>
          <a:lstStyle/>
          <a:p>
            <a:pPr algn="just">
              <a:lnSpc>
                <a:spcPts val="2292"/>
              </a:lnSpc>
            </a:pPr>
            <a:r>
              <a:rPr lang="en-US" kern="0" spc="-29" dirty="0">
                <a:solidFill>
                  <a:srgbClr val="272525"/>
                </a:solidFill>
                <a:latin typeface="Source Sans Pro" pitchFamily="34" charset="0"/>
                <a:ea typeface="Source Sans Pro" pitchFamily="34" charset="-122"/>
                <a:cs typeface="Source Sans Pro" pitchFamily="34" charset="-120"/>
              </a:rPr>
              <a:t>The bird's velocity is its speed and direction. It is affected by the forces of gravity and flap force, resulting in the bird's movement</a:t>
            </a:r>
            <a:r>
              <a:rPr lang="en-US" sz="1417" kern="0" spc="-29" dirty="0">
                <a:solidFill>
                  <a:srgbClr val="272525"/>
                </a:solidFill>
                <a:latin typeface="Source Sans Pro" pitchFamily="34" charset="0"/>
                <a:ea typeface="Source Sans Pro" pitchFamily="34" charset="-122"/>
                <a:cs typeface="Source Sans Pro" pitchFamily="34" charset="-120"/>
              </a:rPr>
              <a:t>.</a:t>
            </a:r>
            <a:endParaRPr lang="en-US" sz="1417" dirty="0"/>
          </a:p>
        </p:txBody>
      </p:sp>
    </p:spTree>
    <p:extLst>
      <p:ext uri="{BB962C8B-B14F-4D97-AF65-F5344CB8AC3E}">
        <p14:creationId xmlns:p14="http://schemas.microsoft.com/office/powerpoint/2010/main" val="398859566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3379815" y="258374"/>
            <a:ext cx="6223794" cy="1173361"/>
          </a:xfrm>
          <a:prstGeom prst="rect">
            <a:avLst/>
          </a:prstGeom>
          <a:noFill/>
          <a:ln/>
        </p:spPr>
        <p:txBody>
          <a:bodyPr wrap="squar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LEVEL SELECTION:CHOOSING YOUR CHALLENGE</a:t>
            </a:r>
            <a:endParaRPr lang="en-US" sz="3667" dirty="0">
              <a:latin typeface="AA Sameer Asmaak" panose="02000506000000020003" pitchFamily="2" charset="-78"/>
              <a:cs typeface="AA Sameer Asmaak" panose="02000506000000020003" pitchFamily="2" charset="-78"/>
            </a:endParaRPr>
          </a:p>
        </p:txBody>
      </p:sp>
      <p:sp>
        <p:nvSpPr>
          <p:cNvPr id="4" name="Shape 1"/>
          <p:cNvSpPr/>
          <p:nvPr/>
        </p:nvSpPr>
        <p:spPr>
          <a:xfrm>
            <a:off x="618317" y="1824731"/>
            <a:ext cx="3330227" cy="2719587"/>
          </a:xfrm>
          <a:prstGeom prst="roundRect">
            <a:avLst>
              <a:gd name="adj" fmla="val 3461"/>
            </a:avLst>
          </a:prstGeom>
          <a:solidFill>
            <a:srgbClr val="F4D4F7"/>
          </a:solidFill>
          <a:ln w="7620">
            <a:solidFill>
              <a:srgbClr val="DABADD"/>
            </a:solidFill>
            <a:prstDash val="solid"/>
          </a:ln>
        </p:spPr>
      </p:sp>
      <p:sp>
        <p:nvSpPr>
          <p:cNvPr id="6" name="Text 3"/>
          <p:cNvSpPr/>
          <p:nvPr/>
        </p:nvSpPr>
        <p:spPr>
          <a:xfrm>
            <a:off x="779192" y="2329657"/>
            <a:ext cx="2600623" cy="1765597"/>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simple level offers a slower pace, with slower pipe movement, a weaker bird flap, and a larger gap between pipes.</a:t>
            </a:r>
            <a:endParaRPr lang="en-US" dirty="0"/>
          </a:p>
        </p:txBody>
      </p:sp>
      <p:sp>
        <p:nvSpPr>
          <p:cNvPr id="7" name="Shape 4"/>
          <p:cNvSpPr/>
          <p:nvPr/>
        </p:nvSpPr>
        <p:spPr>
          <a:xfrm>
            <a:off x="5989218" y="1916979"/>
            <a:ext cx="3012182" cy="2620988"/>
          </a:xfrm>
          <a:prstGeom prst="roundRect">
            <a:avLst>
              <a:gd name="adj" fmla="val 3461"/>
            </a:avLst>
          </a:prstGeom>
          <a:solidFill>
            <a:srgbClr val="F4D4F7"/>
          </a:solidFill>
          <a:ln w="7620">
            <a:solidFill>
              <a:srgbClr val="DABADD"/>
            </a:solidFill>
            <a:prstDash val="solid"/>
          </a:ln>
        </p:spPr>
      </p:sp>
      <p:sp>
        <p:nvSpPr>
          <p:cNvPr id="8" name="Text 5"/>
          <p:cNvSpPr/>
          <p:nvPr/>
        </p:nvSpPr>
        <p:spPr>
          <a:xfrm>
            <a:off x="6141497" y="2123876"/>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Medium</a:t>
            </a:r>
            <a:endParaRPr lang="en-US" sz="2000" dirty="0"/>
          </a:p>
        </p:txBody>
      </p:sp>
      <p:sp>
        <p:nvSpPr>
          <p:cNvPr id="9" name="Text 6"/>
          <p:cNvSpPr/>
          <p:nvPr/>
        </p:nvSpPr>
        <p:spPr>
          <a:xfrm>
            <a:off x="6194997" y="2579327"/>
            <a:ext cx="2600623" cy="1595933"/>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medium level provides a balanced challenge, with moderate pipe movement, a normal bird flap, and a medium gap between pipes.</a:t>
            </a:r>
            <a:endParaRPr lang="en-US" dirty="0"/>
          </a:p>
        </p:txBody>
      </p:sp>
      <p:sp>
        <p:nvSpPr>
          <p:cNvPr id="10" name="Shape 7"/>
          <p:cNvSpPr/>
          <p:nvPr/>
        </p:nvSpPr>
        <p:spPr>
          <a:xfrm>
            <a:off x="2779621" y="4888209"/>
            <a:ext cx="6223794" cy="1462882"/>
          </a:xfrm>
          <a:prstGeom prst="roundRect">
            <a:avLst>
              <a:gd name="adj" fmla="val 5727"/>
            </a:avLst>
          </a:prstGeom>
          <a:solidFill>
            <a:srgbClr val="F4D4F7"/>
          </a:solidFill>
          <a:ln w="7620">
            <a:solidFill>
              <a:srgbClr val="DABADD"/>
            </a:solidFill>
            <a:prstDash val="solid"/>
          </a:ln>
        </p:spPr>
      </p:sp>
      <p:sp>
        <p:nvSpPr>
          <p:cNvPr id="11" name="Text 8"/>
          <p:cNvSpPr/>
          <p:nvPr/>
        </p:nvSpPr>
        <p:spPr>
          <a:xfrm>
            <a:off x="3087655" y="5040305"/>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Hard</a:t>
            </a:r>
            <a:endParaRPr lang="en-US" sz="2000" dirty="0"/>
          </a:p>
        </p:txBody>
      </p:sp>
      <p:sp>
        <p:nvSpPr>
          <p:cNvPr id="12" name="Text 9"/>
          <p:cNvSpPr/>
          <p:nvPr/>
        </p:nvSpPr>
        <p:spPr>
          <a:xfrm>
            <a:off x="2985401" y="5362476"/>
            <a:ext cx="5812234" cy="988615"/>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hard level presents the most demanding challenge, with faster pipe movement, a stronger bird flap, and a smaller gap between pipes.</a:t>
            </a:r>
            <a:endParaRPr lang="en-US" dirty="0"/>
          </a:p>
        </p:txBody>
      </p:sp>
      <p:sp>
        <p:nvSpPr>
          <p:cNvPr id="13" name="Text 2"/>
          <p:cNvSpPr/>
          <p:nvPr/>
        </p:nvSpPr>
        <p:spPr>
          <a:xfrm>
            <a:off x="779192" y="1977231"/>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Simple</a:t>
            </a:r>
            <a:endParaRPr lang="en-US" sz="2000" dirty="0"/>
          </a:p>
        </p:txBody>
      </p:sp>
    </p:spTree>
    <p:extLst>
      <p:ext uri="{BB962C8B-B14F-4D97-AF65-F5344CB8AC3E}">
        <p14:creationId xmlns:p14="http://schemas.microsoft.com/office/powerpoint/2010/main" val="15529701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498799"/>
            <a:ext cx="6223794" cy="1173361"/>
          </a:xfrm>
          <a:prstGeom prst="rect">
            <a:avLst/>
          </a:prstGeom>
          <a:noFill/>
          <a:ln/>
        </p:spPr>
        <p:txBody>
          <a:bodyPr wrap="square" lIns="0" tIns="0" rIns="0" bIns="0" rtlCol="0" anchor="t"/>
          <a:lstStyle/>
          <a:p>
            <a:pPr>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GAME OVER: RESTARTING THE JORNEY</a:t>
            </a:r>
            <a:endParaRPr lang="en-US" sz="3667" dirty="0">
              <a:latin typeface="AA Sameer Asmaak" panose="02000506000000020003" pitchFamily="2" charset="-78"/>
              <a:cs typeface="AA Sameer Asmaak" panose="02000506000000020003" pitchFamily="2" charset="-78"/>
            </a:endParaRPr>
          </a:p>
        </p:txBody>
      </p:sp>
      <p:pic>
        <p:nvPicPr>
          <p:cNvPr id="4" name="Image 1" descr="preencoded.png"/>
          <p:cNvPicPr>
            <a:picLocks noChangeAspect="1"/>
          </p:cNvPicPr>
          <p:nvPr/>
        </p:nvPicPr>
        <p:blipFill>
          <a:blip r:embed="rId4"/>
          <a:stretch>
            <a:fillRect/>
          </a:stretch>
        </p:blipFill>
        <p:spPr>
          <a:xfrm>
            <a:off x="698104" y="2971304"/>
            <a:ext cx="498673" cy="498673"/>
          </a:xfrm>
          <a:prstGeom prst="rect">
            <a:avLst/>
          </a:prstGeom>
        </p:spPr>
      </p:pic>
      <p:sp>
        <p:nvSpPr>
          <p:cNvPr id="5" name="Text 1"/>
          <p:cNvSpPr/>
          <p:nvPr/>
        </p:nvSpPr>
        <p:spPr>
          <a:xfrm>
            <a:off x="698104" y="3669407"/>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Reset</a:t>
            </a:r>
            <a:endParaRPr lang="en-US" sz="2000" dirty="0"/>
          </a:p>
        </p:txBody>
      </p:sp>
      <p:sp>
        <p:nvSpPr>
          <p:cNvPr id="6" name="Text 2"/>
          <p:cNvSpPr/>
          <p:nvPr/>
        </p:nvSpPr>
        <p:spPr>
          <a:xfrm>
            <a:off x="698103" y="4082356"/>
            <a:ext cx="2962275" cy="1276747"/>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When the game ends, the player can restart the game by pressing the Enter key or clicking the restart button.</a:t>
            </a:r>
            <a:endParaRPr lang="en-US" dirty="0"/>
          </a:p>
        </p:txBody>
      </p:sp>
      <p:pic>
        <p:nvPicPr>
          <p:cNvPr id="7" name="Image 2" descr="preencoded.png"/>
          <p:cNvPicPr>
            <a:picLocks noChangeAspect="1"/>
          </p:cNvPicPr>
          <p:nvPr/>
        </p:nvPicPr>
        <p:blipFill>
          <a:blip r:embed="rId5"/>
          <a:stretch>
            <a:fillRect/>
          </a:stretch>
        </p:blipFill>
        <p:spPr>
          <a:xfrm>
            <a:off x="3959523" y="2971304"/>
            <a:ext cx="498673" cy="498673"/>
          </a:xfrm>
          <a:prstGeom prst="rect">
            <a:avLst/>
          </a:prstGeom>
        </p:spPr>
      </p:pic>
      <p:sp>
        <p:nvSpPr>
          <p:cNvPr id="8" name="Text 3"/>
          <p:cNvSpPr/>
          <p:nvPr/>
        </p:nvSpPr>
        <p:spPr>
          <a:xfrm>
            <a:off x="3959523" y="3669407"/>
            <a:ext cx="2346821" cy="293291"/>
          </a:xfrm>
          <a:prstGeom prst="rect">
            <a:avLst/>
          </a:prstGeom>
          <a:noFill/>
          <a:ln/>
        </p:spPr>
        <p:txBody>
          <a:bodyPr wrap="none" lIns="0" tIns="0" rIns="0" bIns="0" rtlCol="0" anchor="t"/>
          <a:lstStyle/>
          <a:p>
            <a:pPr>
              <a:lnSpc>
                <a:spcPts val="2292"/>
              </a:lnSpc>
            </a:pPr>
            <a:r>
              <a:rPr lang="en-US" sz="2000" kern="0" spc="-37" dirty="0">
                <a:solidFill>
                  <a:srgbClr val="272525"/>
                </a:solidFill>
                <a:latin typeface="Source Serif Pro Semi Bold" pitchFamily="34" charset="0"/>
                <a:ea typeface="Source Serif Pro Semi Bold" pitchFamily="34" charset="-122"/>
                <a:cs typeface="Source Serif Pro Semi Bold" pitchFamily="34" charset="-120"/>
              </a:rPr>
              <a:t>Score</a:t>
            </a:r>
            <a:endParaRPr lang="en-US" sz="2000" dirty="0"/>
          </a:p>
        </p:txBody>
      </p:sp>
      <p:sp>
        <p:nvSpPr>
          <p:cNvPr id="9" name="Text 4"/>
          <p:cNvSpPr/>
          <p:nvPr/>
        </p:nvSpPr>
        <p:spPr>
          <a:xfrm>
            <a:off x="3959523" y="4082356"/>
            <a:ext cx="2962374" cy="1276747"/>
          </a:xfrm>
          <a:prstGeom prst="rect">
            <a:avLst/>
          </a:prstGeom>
          <a:noFill/>
          <a:ln/>
        </p:spPr>
        <p:txBody>
          <a:bodyPr wrap="square" lIns="0" tIns="0" rIns="0" bIns="0" rtlCol="0" anchor="t"/>
          <a:lstStyle/>
          <a:p>
            <a:pPr algn="just">
              <a:lnSpc>
                <a:spcPts val="2500"/>
              </a:lnSpc>
            </a:pPr>
            <a:r>
              <a:rPr lang="en-US" kern="0" spc="-32" dirty="0">
                <a:solidFill>
                  <a:srgbClr val="272525"/>
                </a:solidFill>
                <a:latin typeface="Source Sans Pro" pitchFamily="34" charset="0"/>
                <a:ea typeface="Source Sans Pro" pitchFamily="34" charset="-122"/>
                <a:cs typeface="Source Sans Pro" pitchFamily="34" charset="-120"/>
              </a:rPr>
              <a:t>The player's final score is displayed on the game over screen, allowing them to track their progress and strive for higher scores.</a:t>
            </a:r>
            <a:endParaRPr lang="en-US" dirty="0"/>
          </a:p>
        </p:txBody>
      </p:sp>
    </p:spTree>
    <p:extLst>
      <p:ext uri="{BB962C8B-B14F-4D97-AF65-F5344CB8AC3E}">
        <p14:creationId xmlns:p14="http://schemas.microsoft.com/office/powerpoint/2010/main" val="2640129289"/>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25951" y="515243"/>
            <a:ext cx="6312098" cy="1098947"/>
          </a:xfrm>
          <a:prstGeom prst="rect">
            <a:avLst/>
          </a:prstGeom>
          <a:noFill/>
          <a:ln/>
        </p:spPr>
        <p:txBody>
          <a:bodyPr wrap="square" lIns="0" tIns="0" rIns="0" bIns="0" rtlCol="0" anchor="t"/>
          <a:lstStyle/>
          <a:p>
            <a:pPr>
              <a:lnSpc>
                <a:spcPts val="4291"/>
              </a:lnSpc>
            </a:pPr>
            <a:r>
              <a:rPr lang="en-US" sz="3458" kern="0" spc="-69" dirty="0">
                <a:solidFill>
                  <a:srgbClr val="D73AD7"/>
                </a:solidFill>
                <a:latin typeface="Source Serif Pro Semi Bold" pitchFamily="34" charset="0"/>
                <a:ea typeface="Source Serif Pro Semi Bold" pitchFamily="34" charset="-122"/>
                <a:cs typeface="Source Serif Pro Semi Bold" pitchFamily="34" charset="-120"/>
              </a:rPr>
              <a:t>Sound Effects: Enhancing the Experience</a:t>
            </a:r>
            <a:endParaRPr lang="en-US" sz="3458" dirty="0"/>
          </a:p>
        </p:txBody>
      </p:sp>
      <p:sp>
        <p:nvSpPr>
          <p:cNvPr id="4" name="Shape 1"/>
          <p:cNvSpPr/>
          <p:nvPr/>
        </p:nvSpPr>
        <p:spPr>
          <a:xfrm>
            <a:off x="5493444" y="1894384"/>
            <a:ext cx="25400" cy="4448274"/>
          </a:xfrm>
          <a:prstGeom prst="roundRect">
            <a:avLst>
              <a:gd name="adj" fmla="val 308970"/>
            </a:avLst>
          </a:prstGeom>
          <a:solidFill>
            <a:srgbClr val="DABADD"/>
          </a:solidFill>
          <a:ln/>
        </p:spPr>
      </p:sp>
      <p:sp>
        <p:nvSpPr>
          <p:cNvPr id="5" name="Shape 2"/>
          <p:cNvSpPr/>
          <p:nvPr/>
        </p:nvSpPr>
        <p:spPr>
          <a:xfrm>
            <a:off x="5690940" y="2301974"/>
            <a:ext cx="653951" cy="25400"/>
          </a:xfrm>
          <a:prstGeom prst="roundRect">
            <a:avLst>
              <a:gd name="adj" fmla="val 308970"/>
            </a:avLst>
          </a:prstGeom>
          <a:solidFill>
            <a:srgbClr val="DABADD"/>
          </a:solidFill>
          <a:ln/>
        </p:spPr>
      </p:sp>
      <p:sp>
        <p:nvSpPr>
          <p:cNvPr id="6" name="Shape 3"/>
          <p:cNvSpPr/>
          <p:nvPr/>
        </p:nvSpPr>
        <p:spPr>
          <a:xfrm>
            <a:off x="5295950" y="2104529"/>
            <a:ext cx="420390" cy="420390"/>
          </a:xfrm>
          <a:prstGeom prst="roundRect">
            <a:avLst>
              <a:gd name="adj" fmla="val 18668"/>
            </a:avLst>
          </a:prstGeom>
          <a:solidFill>
            <a:srgbClr val="F4D4F7"/>
          </a:solidFill>
          <a:ln w="7620">
            <a:solidFill>
              <a:srgbClr val="DABADD"/>
            </a:solidFill>
            <a:prstDash val="solid"/>
          </a:ln>
        </p:spPr>
      </p:sp>
      <p:sp>
        <p:nvSpPr>
          <p:cNvPr id="7" name="Text 4"/>
          <p:cNvSpPr/>
          <p:nvPr/>
        </p:nvSpPr>
        <p:spPr>
          <a:xfrm>
            <a:off x="5440213" y="2182813"/>
            <a:ext cx="131862" cy="263823"/>
          </a:xfrm>
          <a:prstGeom prst="rect">
            <a:avLst/>
          </a:prstGeom>
          <a:noFill/>
          <a:ln/>
        </p:spPr>
        <p:txBody>
          <a:bodyPr wrap="none" lIns="0" tIns="0" rIns="0" bIns="0" rtlCol="0" anchor="t"/>
          <a:lstStyle/>
          <a:p>
            <a:pPr algn="ctr">
              <a:lnSpc>
                <a:spcPts val="2042"/>
              </a:lnSpc>
            </a:pPr>
            <a:r>
              <a:rPr lang="en-US" sz="2042" kern="0" spc="-42"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042" dirty="0"/>
          </a:p>
        </p:txBody>
      </p:sp>
      <p:sp>
        <p:nvSpPr>
          <p:cNvPr id="8" name="Text 5"/>
          <p:cNvSpPr/>
          <p:nvPr/>
        </p:nvSpPr>
        <p:spPr>
          <a:xfrm>
            <a:off x="6533753" y="2081213"/>
            <a:ext cx="2198192" cy="274836"/>
          </a:xfrm>
          <a:prstGeom prst="rect">
            <a:avLst/>
          </a:prstGeom>
          <a:noFill/>
          <a:ln/>
        </p:spPr>
        <p:txBody>
          <a:bodyPr wrap="none" lIns="0" tIns="0" rIns="0" bIns="0" rtlCol="0" anchor="t"/>
          <a:lstStyle/>
          <a:p>
            <a:pPr>
              <a:lnSpc>
                <a:spcPts val="2125"/>
              </a:lnSpc>
            </a:pPr>
            <a:r>
              <a:rPr lang="en-US" sz="2000" kern="0" spc="-35" dirty="0">
                <a:solidFill>
                  <a:srgbClr val="272525"/>
                </a:solidFill>
                <a:latin typeface="Source Serif Pro Semi Bold" pitchFamily="34" charset="0"/>
                <a:ea typeface="Source Serif Pro Semi Bold" pitchFamily="34" charset="-122"/>
                <a:cs typeface="Source Serif Pro Semi Bold" pitchFamily="34" charset="-120"/>
              </a:rPr>
              <a:t>Flap</a:t>
            </a:r>
            <a:endParaRPr lang="en-US" sz="2000" dirty="0"/>
          </a:p>
        </p:txBody>
      </p:sp>
      <p:sp>
        <p:nvSpPr>
          <p:cNvPr id="9" name="Text 6"/>
          <p:cNvSpPr/>
          <p:nvPr/>
        </p:nvSpPr>
        <p:spPr>
          <a:xfrm>
            <a:off x="6533754" y="2468067"/>
            <a:ext cx="5004296" cy="597694"/>
          </a:xfrm>
          <a:prstGeom prst="rect">
            <a:avLst/>
          </a:prstGeom>
          <a:noFill/>
          <a:ln/>
        </p:spPr>
        <p:txBody>
          <a:bodyPr wrap="square" lIns="0" tIns="0" rIns="0" bIns="0" rtlCol="0" anchor="t"/>
          <a:lstStyle/>
          <a:p>
            <a:pPr algn="just">
              <a:lnSpc>
                <a:spcPts val="2333"/>
              </a:lnSpc>
            </a:pPr>
            <a:r>
              <a:rPr lang="en-US" kern="0" spc="-29" dirty="0">
                <a:solidFill>
                  <a:srgbClr val="272525"/>
                </a:solidFill>
                <a:latin typeface="Source Sans Pro" pitchFamily="34" charset="0"/>
                <a:ea typeface="Source Sans Pro" pitchFamily="34" charset="-122"/>
                <a:cs typeface="Source Sans Pro" pitchFamily="34" charset="-120"/>
              </a:rPr>
              <a:t>A flapping sound effect plays when the player flaps the bird's wings, adding a sense of realism and immersion.</a:t>
            </a:r>
            <a:endParaRPr lang="en-US" dirty="0"/>
          </a:p>
        </p:txBody>
      </p:sp>
      <p:sp>
        <p:nvSpPr>
          <p:cNvPr id="10" name="Shape 7"/>
          <p:cNvSpPr/>
          <p:nvPr/>
        </p:nvSpPr>
        <p:spPr>
          <a:xfrm>
            <a:off x="5690940" y="3847008"/>
            <a:ext cx="653951" cy="25400"/>
          </a:xfrm>
          <a:prstGeom prst="roundRect">
            <a:avLst>
              <a:gd name="adj" fmla="val 308970"/>
            </a:avLst>
          </a:prstGeom>
          <a:solidFill>
            <a:srgbClr val="DABADD"/>
          </a:solidFill>
          <a:ln/>
        </p:spPr>
      </p:sp>
      <p:sp>
        <p:nvSpPr>
          <p:cNvPr id="11" name="Shape 8"/>
          <p:cNvSpPr/>
          <p:nvPr/>
        </p:nvSpPr>
        <p:spPr>
          <a:xfrm>
            <a:off x="5295950" y="3649563"/>
            <a:ext cx="420390" cy="420390"/>
          </a:xfrm>
          <a:prstGeom prst="roundRect">
            <a:avLst>
              <a:gd name="adj" fmla="val 18668"/>
            </a:avLst>
          </a:prstGeom>
          <a:solidFill>
            <a:srgbClr val="F4D4F7"/>
          </a:solidFill>
          <a:ln w="7620">
            <a:solidFill>
              <a:srgbClr val="DABADD"/>
            </a:solidFill>
            <a:prstDash val="solid"/>
          </a:ln>
        </p:spPr>
      </p:sp>
      <p:sp>
        <p:nvSpPr>
          <p:cNvPr id="12" name="Text 9"/>
          <p:cNvSpPr/>
          <p:nvPr/>
        </p:nvSpPr>
        <p:spPr>
          <a:xfrm>
            <a:off x="5440213" y="3727847"/>
            <a:ext cx="131862" cy="263823"/>
          </a:xfrm>
          <a:prstGeom prst="rect">
            <a:avLst/>
          </a:prstGeom>
          <a:noFill/>
          <a:ln/>
        </p:spPr>
        <p:txBody>
          <a:bodyPr wrap="none" lIns="0" tIns="0" rIns="0" bIns="0" rtlCol="0" anchor="t"/>
          <a:lstStyle/>
          <a:p>
            <a:pPr algn="ctr">
              <a:lnSpc>
                <a:spcPts val="2042"/>
              </a:lnSpc>
            </a:pPr>
            <a:r>
              <a:rPr lang="en-US" sz="2042" kern="0" spc="-42"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042" dirty="0"/>
          </a:p>
        </p:txBody>
      </p:sp>
      <p:sp>
        <p:nvSpPr>
          <p:cNvPr id="13" name="Text 10"/>
          <p:cNvSpPr/>
          <p:nvPr/>
        </p:nvSpPr>
        <p:spPr>
          <a:xfrm>
            <a:off x="6533753" y="3626247"/>
            <a:ext cx="2198192" cy="274836"/>
          </a:xfrm>
          <a:prstGeom prst="rect">
            <a:avLst/>
          </a:prstGeom>
          <a:noFill/>
          <a:ln/>
        </p:spPr>
        <p:txBody>
          <a:bodyPr wrap="none" lIns="0" tIns="0" rIns="0" bIns="0" rtlCol="0" anchor="t"/>
          <a:lstStyle/>
          <a:p>
            <a:pPr>
              <a:lnSpc>
                <a:spcPts val="2125"/>
              </a:lnSpc>
            </a:pPr>
            <a:r>
              <a:rPr lang="en-US" sz="2000" kern="0" spc="-35" dirty="0">
                <a:solidFill>
                  <a:srgbClr val="272525"/>
                </a:solidFill>
                <a:latin typeface="Source Serif Pro Semi Bold" pitchFamily="34" charset="0"/>
                <a:ea typeface="Source Serif Pro Semi Bold" pitchFamily="34" charset="-122"/>
                <a:cs typeface="Source Serif Pro Semi Bold" pitchFamily="34" charset="-120"/>
              </a:rPr>
              <a:t>Score</a:t>
            </a:r>
            <a:endParaRPr lang="en-US" sz="2000" dirty="0"/>
          </a:p>
        </p:txBody>
      </p:sp>
      <p:sp>
        <p:nvSpPr>
          <p:cNvPr id="14" name="Text 11"/>
          <p:cNvSpPr/>
          <p:nvPr/>
        </p:nvSpPr>
        <p:spPr>
          <a:xfrm>
            <a:off x="6533754" y="4013101"/>
            <a:ext cx="5004296" cy="597694"/>
          </a:xfrm>
          <a:prstGeom prst="rect">
            <a:avLst/>
          </a:prstGeom>
          <a:noFill/>
          <a:ln/>
        </p:spPr>
        <p:txBody>
          <a:bodyPr wrap="square" lIns="0" tIns="0" rIns="0" bIns="0" rtlCol="0" anchor="t"/>
          <a:lstStyle/>
          <a:p>
            <a:pPr algn="just">
              <a:lnSpc>
                <a:spcPts val="2333"/>
              </a:lnSpc>
            </a:pPr>
            <a:r>
              <a:rPr lang="en-US" kern="0" spc="-29" dirty="0">
                <a:solidFill>
                  <a:srgbClr val="272525"/>
                </a:solidFill>
                <a:latin typeface="Source Sans Pro" pitchFamily="34" charset="0"/>
                <a:ea typeface="Source Sans Pro" pitchFamily="34" charset="-122"/>
                <a:cs typeface="Source Sans Pro" pitchFamily="34" charset="-120"/>
              </a:rPr>
              <a:t>A scoring sound effect plays when the bird passes through a pipe, providing auditory feedback for the player's progress.</a:t>
            </a:r>
            <a:endParaRPr lang="en-US" dirty="0"/>
          </a:p>
        </p:txBody>
      </p:sp>
      <p:sp>
        <p:nvSpPr>
          <p:cNvPr id="15" name="Shape 12"/>
          <p:cNvSpPr/>
          <p:nvPr/>
        </p:nvSpPr>
        <p:spPr>
          <a:xfrm>
            <a:off x="5690940" y="5392043"/>
            <a:ext cx="653951" cy="25400"/>
          </a:xfrm>
          <a:prstGeom prst="roundRect">
            <a:avLst>
              <a:gd name="adj" fmla="val 308970"/>
            </a:avLst>
          </a:prstGeom>
          <a:solidFill>
            <a:srgbClr val="DABADD"/>
          </a:solidFill>
          <a:ln/>
        </p:spPr>
      </p:sp>
      <p:sp>
        <p:nvSpPr>
          <p:cNvPr id="16" name="Shape 13"/>
          <p:cNvSpPr/>
          <p:nvPr/>
        </p:nvSpPr>
        <p:spPr>
          <a:xfrm>
            <a:off x="5295950" y="5194598"/>
            <a:ext cx="420390" cy="420390"/>
          </a:xfrm>
          <a:prstGeom prst="roundRect">
            <a:avLst>
              <a:gd name="adj" fmla="val 18668"/>
            </a:avLst>
          </a:prstGeom>
          <a:solidFill>
            <a:srgbClr val="F4D4F7"/>
          </a:solidFill>
          <a:ln w="7620">
            <a:solidFill>
              <a:srgbClr val="DABADD"/>
            </a:solidFill>
            <a:prstDash val="solid"/>
          </a:ln>
        </p:spPr>
      </p:sp>
      <p:sp>
        <p:nvSpPr>
          <p:cNvPr id="17" name="Text 14"/>
          <p:cNvSpPr/>
          <p:nvPr/>
        </p:nvSpPr>
        <p:spPr>
          <a:xfrm>
            <a:off x="5440213" y="5272882"/>
            <a:ext cx="131862" cy="263823"/>
          </a:xfrm>
          <a:prstGeom prst="rect">
            <a:avLst/>
          </a:prstGeom>
          <a:noFill/>
          <a:ln/>
        </p:spPr>
        <p:txBody>
          <a:bodyPr wrap="none" lIns="0" tIns="0" rIns="0" bIns="0" rtlCol="0" anchor="t"/>
          <a:lstStyle/>
          <a:p>
            <a:pPr algn="ctr">
              <a:lnSpc>
                <a:spcPts val="2042"/>
              </a:lnSpc>
            </a:pPr>
            <a:r>
              <a:rPr lang="en-US" sz="2042" kern="0" spc="-42"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042" dirty="0"/>
          </a:p>
        </p:txBody>
      </p:sp>
      <p:sp>
        <p:nvSpPr>
          <p:cNvPr id="18" name="Text 15"/>
          <p:cNvSpPr/>
          <p:nvPr/>
        </p:nvSpPr>
        <p:spPr>
          <a:xfrm>
            <a:off x="6533753" y="5171282"/>
            <a:ext cx="2198192" cy="274836"/>
          </a:xfrm>
          <a:prstGeom prst="rect">
            <a:avLst/>
          </a:prstGeom>
          <a:noFill/>
          <a:ln/>
        </p:spPr>
        <p:txBody>
          <a:bodyPr wrap="none" lIns="0" tIns="0" rIns="0" bIns="0" rtlCol="0" anchor="t"/>
          <a:lstStyle/>
          <a:p>
            <a:pPr>
              <a:lnSpc>
                <a:spcPts val="2125"/>
              </a:lnSpc>
            </a:pPr>
            <a:r>
              <a:rPr lang="en-US" sz="2000" kern="0" spc="-35" dirty="0">
                <a:solidFill>
                  <a:srgbClr val="272525"/>
                </a:solidFill>
                <a:latin typeface="Source Serif Pro Semi Bold" pitchFamily="34" charset="0"/>
                <a:ea typeface="Source Serif Pro Semi Bold" pitchFamily="34" charset="-122"/>
                <a:cs typeface="Source Serif Pro Semi Bold" pitchFamily="34" charset="-120"/>
              </a:rPr>
              <a:t>Game Over</a:t>
            </a:r>
            <a:endParaRPr lang="en-US" sz="2000" dirty="0"/>
          </a:p>
        </p:txBody>
      </p:sp>
      <p:sp>
        <p:nvSpPr>
          <p:cNvPr id="19" name="Text 16"/>
          <p:cNvSpPr/>
          <p:nvPr/>
        </p:nvSpPr>
        <p:spPr>
          <a:xfrm>
            <a:off x="6533754" y="5558136"/>
            <a:ext cx="5004296" cy="597694"/>
          </a:xfrm>
          <a:prstGeom prst="rect">
            <a:avLst/>
          </a:prstGeom>
          <a:noFill/>
          <a:ln/>
        </p:spPr>
        <p:txBody>
          <a:bodyPr wrap="square" lIns="0" tIns="0" rIns="0" bIns="0" rtlCol="0" anchor="t"/>
          <a:lstStyle/>
          <a:p>
            <a:pPr algn="just">
              <a:lnSpc>
                <a:spcPts val="2333"/>
              </a:lnSpc>
            </a:pPr>
            <a:r>
              <a:rPr lang="en-US" kern="0" spc="-29" dirty="0">
                <a:solidFill>
                  <a:srgbClr val="272525"/>
                </a:solidFill>
                <a:latin typeface="Source Sans Pro" pitchFamily="34" charset="0"/>
                <a:ea typeface="Source Sans Pro" pitchFamily="34" charset="-122"/>
                <a:cs typeface="Source Sans Pro" pitchFamily="34" charset="-120"/>
              </a:rPr>
              <a:t>A game over sound effect plays when the bird collides with an obstacle, signaling the end of the game.</a:t>
            </a:r>
            <a:endParaRPr lang="en-US" dirty="0"/>
          </a:p>
        </p:txBody>
      </p:sp>
    </p:spTree>
    <p:extLst>
      <p:ext uri="{BB962C8B-B14F-4D97-AF65-F5344CB8AC3E}">
        <p14:creationId xmlns:p14="http://schemas.microsoft.com/office/powerpoint/2010/main" val="407001304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474292"/>
            <a:ext cx="6223794" cy="1760042"/>
          </a:xfrm>
          <a:prstGeom prst="rect">
            <a:avLst/>
          </a:prstGeom>
          <a:noFill/>
          <a:ln/>
        </p:spPr>
        <p:txBody>
          <a:bodyPr wrap="square" lIns="0" tIns="0" rIns="0" bIns="0" rtlCol="0" anchor="t"/>
          <a:lstStyle/>
          <a:p>
            <a:pPr algn="just">
              <a:lnSpc>
                <a:spcPts val="4583"/>
              </a:lnSpc>
            </a:pP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OBJECT-ORIENTED PROGRAMMING IN PYTHON: </a:t>
            </a:r>
            <a:r>
              <a:rPr lang="en-US" sz="3667" kern="0" spc="-74" dirty="0">
                <a:solidFill>
                  <a:srgbClr val="D73AD7"/>
                </a:solidFill>
                <a:latin typeface="AA Sameer Asmaak" panose="02000506000000020003" pitchFamily="2" charset="-78"/>
                <a:ea typeface="Source Serif Pro Semi Bold" pitchFamily="34" charset="-122"/>
                <a:cs typeface="AA Sameer Asmaak" panose="02000506000000020003" pitchFamily="2" charset="-78"/>
              </a:rPr>
              <a:t>A </a:t>
            </a:r>
            <a:r>
              <a:rPr lang="en-US" sz="3667" kern="0" spc="-74" dirty="0" smtClean="0">
                <a:solidFill>
                  <a:srgbClr val="D73AD7"/>
                </a:solidFill>
                <a:latin typeface="AA Sameer Asmaak" panose="02000506000000020003" pitchFamily="2" charset="-78"/>
                <a:ea typeface="Source Serif Pro Semi Bold" pitchFamily="34" charset="-122"/>
                <a:cs typeface="AA Sameer Asmaak" panose="02000506000000020003" pitchFamily="2" charset="-78"/>
              </a:rPr>
              <a:t>FLAPPY BIRD EXAMPLE</a:t>
            </a:r>
            <a:endParaRPr lang="en-US" sz="3667" dirty="0">
              <a:latin typeface="AA Sameer Asmaak" panose="02000506000000020003" pitchFamily="2" charset="-78"/>
              <a:cs typeface="AA Sameer Asmaak" panose="02000506000000020003" pitchFamily="2" charset="-78"/>
            </a:endParaRPr>
          </a:p>
        </p:txBody>
      </p:sp>
      <p:sp>
        <p:nvSpPr>
          <p:cNvPr id="4" name="Text 1"/>
          <p:cNvSpPr/>
          <p:nvPr/>
        </p:nvSpPr>
        <p:spPr>
          <a:xfrm>
            <a:off x="698104" y="3533477"/>
            <a:ext cx="6223794" cy="1276747"/>
          </a:xfrm>
          <a:prstGeom prst="rect">
            <a:avLst/>
          </a:prstGeom>
          <a:noFill/>
          <a:ln/>
        </p:spPr>
        <p:txBody>
          <a:bodyPr wrap="square" lIns="0" tIns="0" rIns="0" bIns="0" rtlCol="0" anchor="t"/>
          <a:lstStyle/>
          <a:p>
            <a:pPr algn="just">
              <a:lnSpc>
                <a:spcPts val="2500"/>
              </a:lnSpc>
            </a:pPr>
            <a:r>
              <a:rPr lang="en-US" kern="0" spc="-32" dirty="0" smtClean="0">
                <a:solidFill>
                  <a:srgbClr val="272525"/>
                </a:solidFill>
                <a:latin typeface="Source Sans Pro" pitchFamily="34" charset="0"/>
                <a:ea typeface="Source Sans Pro" pitchFamily="34" charset="-122"/>
                <a:cs typeface="Source Sans Pro" pitchFamily="34" charset="-120"/>
              </a:rPr>
              <a:t>In this we'll </a:t>
            </a:r>
            <a:r>
              <a:rPr lang="en-US" kern="0" spc="-32" dirty="0">
                <a:solidFill>
                  <a:srgbClr val="272525"/>
                </a:solidFill>
                <a:latin typeface="Source Sans Pro" pitchFamily="34" charset="0"/>
                <a:ea typeface="Source Sans Pro" pitchFamily="34" charset="-122"/>
                <a:cs typeface="Source Sans Pro" pitchFamily="34" charset="-120"/>
              </a:rPr>
              <a:t>delve into how OOP principles like classes, objects, inheritance, and polymorphism enhance code organization, reusability, and maintainability.</a:t>
            </a:r>
            <a:endParaRPr lang="en-US" dirty="0"/>
          </a:p>
        </p:txBody>
      </p:sp>
      <p:sp>
        <p:nvSpPr>
          <p:cNvPr id="5" name="Shape 2"/>
          <p:cNvSpPr/>
          <p:nvPr/>
        </p:nvSpPr>
        <p:spPr>
          <a:xfrm>
            <a:off x="698104" y="5049441"/>
            <a:ext cx="319088" cy="319088"/>
          </a:xfrm>
          <a:prstGeom prst="roundRect">
            <a:avLst>
              <a:gd name="adj" fmla="val 23878209"/>
            </a:avLst>
          </a:prstGeom>
          <a:noFill/>
          <a:ln w="7620">
            <a:solidFill>
              <a:srgbClr val="FFFFFF"/>
            </a:solidFill>
            <a:prstDash val="solid"/>
          </a:ln>
        </p:spPr>
      </p:sp>
      <p:sp>
        <p:nvSpPr>
          <p:cNvPr id="7" name="Text 3"/>
          <p:cNvSpPr/>
          <p:nvPr/>
        </p:nvSpPr>
        <p:spPr>
          <a:xfrm>
            <a:off x="1116906" y="5034557"/>
            <a:ext cx="883344" cy="349052"/>
          </a:xfrm>
          <a:prstGeom prst="rect">
            <a:avLst/>
          </a:prstGeom>
          <a:noFill/>
          <a:ln/>
        </p:spPr>
        <p:txBody>
          <a:bodyPr wrap="none" lIns="0" tIns="0" rIns="0" bIns="0" rtlCol="0" anchor="t"/>
          <a:lstStyle/>
          <a:p>
            <a:pPr>
              <a:lnSpc>
                <a:spcPts val="2708"/>
              </a:lnSpc>
            </a:pPr>
            <a:endParaRPr lang="en-US" sz="1958" dirty="0"/>
          </a:p>
        </p:txBody>
      </p:sp>
    </p:spTree>
    <p:extLst>
      <p:ext uri="{BB962C8B-B14F-4D97-AF65-F5344CB8AC3E}">
        <p14:creationId xmlns:p14="http://schemas.microsoft.com/office/powerpoint/2010/main" val="2662851863"/>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2991</Words>
  <Application>Microsoft Office PowerPoint</Application>
  <PresentationFormat>Widescreen</PresentationFormat>
  <Paragraphs>298</Paragraphs>
  <Slides>48</Slides>
  <Notes>48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AA Sameer Asmaak</vt:lpstr>
      <vt:lpstr>Arial</vt:lpstr>
      <vt:lpstr>Calibri</vt:lpstr>
      <vt:lpstr>Calibri Light</vt:lpstr>
      <vt:lpstr>Source Sans Pro</vt:lpstr>
      <vt:lpstr>Source Serif Pro Semi Bold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MRT www.Win2Farsi.com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Moorche</dc:creator>
  <cp:lastModifiedBy>Moorche</cp:lastModifiedBy>
  <cp:revision>23</cp:revision>
  <dcterms:created xsi:type="dcterms:W3CDTF">2025-02-03T02:56:13Z</dcterms:created>
  <dcterms:modified xsi:type="dcterms:W3CDTF">2025-02-03T06:56:09Z</dcterms:modified>
</cp:coreProperties>
</file>